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9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29B26-346B-4836-B6F7-C4485056C88B}" v="766" dt="2023-11-22T13:58:32.121"/>
    <p1510:client id="{E5F09C81-4860-4057-B3BC-B1FEF480A08A}" v="267" dt="2023-11-22T13:41:11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40308-CE1F-4F99-9CD1-02BDB0199173}" type="datetimeFigureOut">
              <a:t>11/27/2023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A045-4930-43F1-AFB3-44866A592C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5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Ailsa McAllister Depute CEO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Here today to provide you with an overview around how to craft successful funding applications.  I have created a hand out for you to take </a:t>
            </a:r>
            <a:r>
              <a:rPr lang="en-US" dirty="0" err="1">
                <a:cs typeface="Calibri"/>
              </a:rPr>
              <a:t>wasy</a:t>
            </a:r>
            <a:r>
              <a:rPr lang="en-US" dirty="0">
                <a:cs typeface="Calibri"/>
              </a:rPr>
              <a:t> to day to help you as a guide in the form of a checklist.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A045-4930-43F1-AFB3-44866A592CF9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3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Thinking about your project. Do you know of any other groups currently delivering something similar?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Do you know groups that may collaborate with you in your quest for funding and project delivery?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What are the identified needs for your project?  Evidence, Needs Analysis, Statistics, Research, News articles etc....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What problems will your project/service solve?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A045-4930-43F1-AFB3-44866A592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0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200" dirty="0">
                <a:latin typeface="Segoe UI"/>
                <a:cs typeface="Segoe UI"/>
              </a:rPr>
              <a:t>5. set out your mission, goals, actions, objectives and outcomes?</a:t>
            </a:r>
          </a:p>
          <a:p>
            <a:pPr>
              <a:lnSpc>
                <a:spcPct val="90000"/>
              </a:lnSpc>
            </a:pPr>
            <a:r>
              <a:rPr lang="en-GB" sz="1200" dirty="0">
                <a:latin typeface="Segoe UI"/>
                <a:cs typeface="Segoe UI"/>
              </a:rPr>
              <a:t>6. Can you articulate what difference your project will make</a:t>
            </a:r>
          </a:p>
          <a:p>
            <a:pPr>
              <a:lnSpc>
                <a:spcPct val="90000"/>
              </a:lnSpc>
            </a:pPr>
            <a:r>
              <a:rPr lang="en-GB" sz="1200" dirty="0">
                <a:latin typeface="Segoe UI"/>
                <a:cs typeface="Segoe UI"/>
              </a:rPr>
              <a:t>7. How will you chart success and demonstrate impact?</a:t>
            </a:r>
          </a:p>
          <a:p>
            <a:pPr>
              <a:lnSpc>
                <a:spcPct val="90000"/>
              </a:lnSpc>
            </a:pPr>
            <a:r>
              <a:rPr lang="en-GB" sz="1200" dirty="0">
                <a:latin typeface="Segoe UI"/>
                <a:cs typeface="Segoe UI"/>
              </a:rPr>
              <a:t>8. Can you state how much money you will need?</a:t>
            </a:r>
          </a:p>
          <a:p>
            <a:pPr>
              <a:lnSpc>
                <a:spcPct val="90000"/>
              </a:lnSpc>
            </a:pPr>
            <a:r>
              <a:rPr lang="en-GB" sz="1200" dirty="0">
                <a:latin typeface="Segoe UI"/>
                <a:cs typeface="Segoe UI"/>
              </a:rPr>
              <a:t>9. Will you be able to demonstrate how every penny will be spent?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A045-4930-43F1-AFB3-44866A592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14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Does the project, service I am applying for align to the funders goals, mission, objectives, and, are we both looking to achieve the same outcomes? </a:t>
            </a:r>
            <a:endParaRPr lang="en-US" sz="1200" dirty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Is your writing clear?  Do you know exactly what you want to achieve and have you set this out concisely.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1200" dirty="0">
                <a:latin typeface="Segoe UI"/>
                <a:cs typeface="Segoe UI"/>
              </a:rPr>
              <a:t>Can you anticipate any problems that may come up throughout the lifespan of your project?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A045-4930-43F1-AFB3-44866A592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4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8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0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7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6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3AF9C6E-31D5-480C-AE10-9BA3E4ED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1139EDA-9FCD-4FD3-9B08-FB9334D6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2450" y="395794"/>
            <a:ext cx="5543550" cy="5886423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68766 w 7707330"/>
              <a:gd name="connsiteY0" fmla="*/ 6405352 h 6405386"/>
              <a:gd name="connsiteX1" fmla="*/ 6579478 w 7707330"/>
              <a:gd name="connsiteY1" fmla="*/ 6396252 h 6405386"/>
              <a:gd name="connsiteX2" fmla="*/ 1014430 w 7707330"/>
              <a:gd name="connsiteY2" fmla="*/ 6365722 h 6405386"/>
              <a:gd name="connsiteX3" fmla="*/ 26648 w 7707330"/>
              <a:gd name="connsiteY3" fmla="*/ 6336938 h 6405386"/>
              <a:gd name="connsiteX4" fmla="*/ 26648 w 7707330"/>
              <a:gd name="connsiteY4" fmla="*/ 32372 h 6405386"/>
              <a:gd name="connsiteX5" fmla="*/ 184582 w 7707330"/>
              <a:gd name="connsiteY5" fmla="*/ 32797 h 6405386"/>
              <a:gd name="connsiteX6" fmla="*/ 6457967 w 7707330"/>
              <a:gd name="connsiteY6" fmla="*/ 0 h 6405386"/>
              <a:gd name="connsiteX7" fmla="*/ 7658118 w 7707330"/>
              <a:gd name="connsiteY7" fmla="*/ 30531 h 6405386"/>
              <a:gd name="connsiteX8" fmla="*/ 7586680 w 7707330"/>
              <a:gd name="connsiteY8" fmla="*/ 6274128 h 6405386"/>
              <a:gd name="connsiteX9" fmla="*/ 7420972 w 7707330"/>
              <a:gd name="connsiteY9" fmla="*/ 6402154 h 6405386"/>
              <a:gd name="connsiteX10" fmla="*/ 7168766 w 7707330"/>
              <a:gd name="connsiteY10" fmla="*/ 6405352 h 6405386"/>
              <a:gd name="connsiteX0" fmla="*/ 7191687 w 7730251"/>
              <a:gd name="connsiteY0" fmla="*/ 6405352 h 6405386"/>
              <a:gd name="connsiteX1" fmla="*/ 6602399 w 7730251"/>
              <a:gd name="connsiteY1" fmla="*/ 6396252 h 6405386"/>
              <a:gd name="connsiteX2" fmla="*/ 1037351 w 7730251"/>
              <a:gd name="connsiteY2" fmla="*/ 6365722 h 6405386"/>
              <a:gd name="connsiteX3" fmla="*/ 49569 w 7730251"/>
              <a:gd name="connsiteY3" fmla="*/ 6336938 h 6405386"/>
              <a:gd name="connsiteX4" fmla="*/ 49569 w 7730251"/>
              <a:gd name="connsiteY4" fmla="*/ 32372 h 6405386"/>
              <a:gd name="connsiteX5" fmla="*/ 207503 w 7730251"/>
              <a:gd name="connsiteY5" fmla="*/ 32797 h 6405386"/>
              <a:gd name="connsiteX6" fmla="*/ 6480888 w 7730251"/>
              <a:gd name="connsiteY6" fmla="*/ 0 h 6405386"/>
              <a:gd name="connsiteX7" fmla="*/ 7681039 w 7730251"/>
              <a:gd name="connsiteY7" fmla="*/ 30531 h 6405386"/>
              <a:gd name="connsiteX8" fmla="*/ 7609601 w 7730251"/>
              <a:gd name="connsiteY8" fmla="*/ 6274128 h 6405386"/>
              <a:gd name="connsiteX9" fmla="*/ 7443893 w 7730251"/>
              <a:gd name="connsiteY9" fmla="*/ 6402154 h 6405386"/>
              <a:gd name="connsiteX10" fmla="*/ 7191687 w 7730251"/>
              <a:gd name="connsiteY10" fmla="*/ 6405352 h 6405386"/>
              <a:gd name="connsiteX0" fmla="*/ 7164175 w 7702739"/>
              <a:gd name="connsiteY0" fmla="*/ 6405352 h 6405386"/>
              <a:gd name="connsiteX1" fmla="*/ 6574887 w 7702739"/>
              <a:gd name="connsiteY1" fmla="*/ 6396252 h 6405386"/>
              <a:gd name="connsiteX2" fmla="*/ 1009839 w 7702739"/>
              <a:gd name="connsiteY2" fmla="*/ 6365722 h 6405386"/>
              <a:gd name="connsiteX3" fmla="*/ 22057 w 7702739"/>
              <a:gd name="connsiteY3" fmla="*/ 6336938 h 6405386"/>
              <a:gd name="connsiteX4" fmla="*/ 22057 w 7702739"/>
              <a:gd name="connsiteY4" fmla="*/ 32372 h 6405386"/>
              <a:gd name="connsiteX5" fmla="*/ 179991 w 7702739"/>
              <a:gd name="connsiteY5" fmla="*/ 32797 h 6405386"/>
              <a:gd name="connsiteX6" fmla="*/ 6453376 w 7702739"/>
              <a:gd name="connsiteY6" fmla="*/ 0 h 6405386"/>
              <a:gd name="connsiteX7" fmla="*/ 7653527 w 7702739"/>
              <a:gd name="connsiteY7" fmla="*/ 30531 h 6405386"/>
              <a:gd name="connsiteX8" fmla="*/ 7582089 w 7702739"/>
              <a:gd name="connsiteY8" fmla="*/ 6274128 h 6405386"/>
              <a:gd name="connsiteX9" fmla="*/ 7416381 w 7702739"/>
              <a:gd name="connsiteY9" fmla="*/ 6402154 h 6405386"/>
              <a:gd name="connsiteX10" fmla="*/ 7164175 w 7702739"/>
              <a:gd name="connsiteY10" fmla="*/ 6405352 h 6405386"/>
              <a:gd name="connsiteX0" fmla="*/ 7164174 w 7702738"/>
              <a:gd name="connsiteY0" fmla="*/ 6405352 h 6405386"/>
              <a:gd name="connsiteX1" fmla="*/ 6574886 w 7702738"/>
              <a:gd name="connsiteY1" fmla="*/ 6396252 h 6405386"/>
              <a:gd name="connsiteX2" fmla="*/ 1009838 w 7702738"/>
              <a:gd name="connsiteY2" fmla="*/ 6365722 h 6405386"/>
              <a:gd name="connsiteX3" fmla="*/ 22056 w 7702738"/>
              <a:gd name="connsiteY3" fmla="*/ 6336938 h 6405386"/>
              <a:gd name="connsiteX4" fmla="*/ 22056 w 7702738"/>
              <a:gd name="connsiteY4" fmla="*/ 32372 h 6405386"/>
              <a:gd name="connsiteX5" fmla="*/ 179990 w 7702738"/>
              <a:gd name="connsiteY5" fmla="*/ 32797 h 6405386"/>
              <a:gd name="connsiteX6" fmla="*/ 6453375 w 7702738"/>
              <a:gd name="connsiteY6" fmla="*/ 0 h 6405386"/>
              <a:gd name="connsiteX7" fmla="*/ 7653526 w 7702738"/>
              <a:gd name="connsiteY7" fmla="*/ 30531 h 6405386"/>
              <a:gd name="connsiteX8" fmla="*/ 7582088 w 7702738"/>
              <a:gd name="connsiteY8" fmla="*/ 6274128 h 6405386"/>
              <a:gd name="connsiteX9" fmla="*/ 7416380 w 7702738"/>
              <a:gd name="connsiteY9" fmla="*/ 6402154 h 6405386"/>
              <a:gd name="connsiteX10" fmla="*/ 7164174 w 7702738"/>
              <a:gd name="connsiteY10" fmla="*/ 6405352 h 6405386"/>
              <a:gd name="connsiteX0" fmla="*/ 7169762 w 7708326"/>
              <a:gd name="connsiteY0" fmla="*/ 6405352 h 6405386"/>
              <a:gd name="connsiteX1" fmla="*/ 6580474 w 7708326"/>
              <a:gd name="connsiteY1" fmla="*/ 6396252 h 6405386"/>
              <a:gd name="connsiteX2" fmla="*/ 1015426 w 7708326"/>
              <a:gd name="connsiteY2" fmla="*/ 6365722 h 6405386"/>
              <a:gd name="connsiteX3" fmla="*/ 3659 w 7708326"/>
              <a:gd name="connsiteY3" fmla="*/ 6336938 h 6405386"/>
              <a:gd name="connsiteX4" fmla="*/ 27644 w 7708326"/>
              <a:gd name="connsiteY4" fmla="*/ 32372 h 6405386"/>
              <a:gd name="connsiteX5" fmla="*/ 185578 w 7708326"/>
              <a:gd name="connsiteY5" fmla="*/ 32797 h 6405386"/>
              <a:gd name="connsiteX6" fmla="*/ 6458963 w 7708326"/>
              <a:gd name="connsiteY6" fmla="*/ 0 h 6405386"/>
              <a:gd name="connsiteX7" fmla="*/ 7659114 w 7708326"/>
              <a:gd name="connsiteY7" fmla="*/ 30531 h 6405386"/>
              <a:gd name="connsiteX8" fmla="*/ 7587676 w 7708326"/>
              <a:gd name="connsiteY8" fmla="*/ 6274128 h 6405386"/>
              <a:gd name="connsiteX9" fmla="*/ 7421968 w 7708326"/>
              <a:gd name="connsiteY9" fmla="*/ 6402154 h 6405386"/>
              <a:gd name="connsiteX10" fmla="*/ 7169762 w 7708326"/>
              <a:gd name="connsiteY10" fmla="*/ 6405352 h 6405386"/>
              <a:gd name="connsiteX0" fmla="*/ 7169762 w 7708326"/>
              <a:gd name="connsiteY0" fmla="*/ 6432910 h 6432944"/>
              <a:gd name="connsiteX1" fmla="*/ 6580474 w 7708326"/>
              <a:gd name="connsiteY1" fmla="*/ 6423810 h 6432944"/>
              <a:gd name="connsiteX2" fmla="*/ 1015426 w 7708326"/>
              <a:gd name="connsiteY2" fmla="*/ 6393280 h 6432944"/>
              <a:gd name="connsiteX3" fmla="*/ 3659 w 7708326"/>
              <a:gd name="connsiteY3" fmla="*/ 6364496 h 6432944"/>
              <a:gd name="connsiteX4" fmla="*/ 27644 w 7708326"/>
              <a:gd name="connsiteY4" fmla="*/ 59930 h 6432944"/>
              <a:gd name="connsiteX5" fmla="*/ 185578 w 7708326"/>
              <a:gd name="connsiteY5" fmla="*/ 60355 h 6432944"/>
              <a:gd name="connsiteX6" fmla="*/ 6458963 w 7708326"/>
              <a:gd name="connsiteY6" fmla="*/ 27558 h 6432944"/>
              <a:gd name="connsiteX7" fmla="*/ 7659114 w 7708326"/>
              <a:gd name="connsiteY7" fmla="*/ 58089 h 6432944"/>
              <a:gd name="connsiteX8" fmla="*/ 7587676 w 7708326"/>
              <a:gd name="connsiteY8" fmla="*/ 6301686 h 6432944"/>
              <a:gd name="connsiteX9" fmla="*/ 7421968 w 7708326"/>
              <a:gd name="connsiteY9" fmla="*/ 6429712 h 6432944"/>
              <a:gd name="connsiteX10" fmla="*/ 7169762 w 7708326"/>
              <a:gd name="connsiteY10" fmla="*/ 6432910 h 6432944"/>
              <a:gd name="connsiteX0" fmla="*/ 7169762 w 7715262"/>
              <a:gd name="connsiteY0" fmla="*/ 6432910 h 6442745"/>
              <a:gd name="connsiteX1" fmla="*/ 6580474 w 7715262"/>
              <a:gd name="connsiteY1" fmla="*/ 6423810 h 6442745"/>
              <a:gd name="connsiteX2" fmla="*/ 1015426 w 7715262"/>
              <a:gd name="connsiteY2" fmla="*/ 6393280 h 6442745"/>
              <a:gd name="connsiteX3" fmla="*/ 3659 w 7715262"/>
              <a:gd name="connsiteY3" fmla="*/ 6364496 h 6442745"/>
              <a:gd name="connsiteX4" fmla="*/ 27644 w 7715262"/>
              <a:gd name="connsiteY4" fmla="*/ 59930 h 6442745"/>
              <a:gd name="connsiteX5" fmla="*/ 185578 w 7715262"/>
              <a:gd name="connsiteY5" fmla="*/ 60355 h 6442745"/>
              <a:gd name="connsiteX6" fmla="*/ 6458963 w 7715262"/>
              <a:gd name="connsiteY6" fmla="*/ 27558 h 6442745"/>
              <a:gd name="connsiteX7" fmla="*/ 7659114 w 7715262"/>
              <a:gd name="connsiteY7" fmla="*/ 58089 h 6442745"/>
              <a:gd name="connsiteX8" fmla="*/ 7611661 w 7715262"/>
              <a:gd name="connsiteY8" fmla="*/ 6350416 h 6442745"/>
              <a:gd name="connsiteX9" fmla="*/ 7421968 w 7715262"/>
              <a:gd name="connsiteY9" fmla="*/ 6429712 h 6442745"/>
              <a:gd name="connsiteX10" fmla="*/ 7169762 w 7715262"/>
              <a:gd name="connsiteY10" fmla="*/ 6432910 h 6442745"/>
              <a:gd name="connsiteX0" fmla="*/ 7169762 w 7704059"/>
              <a:gd name="connsiteY0" fmla="*/ 6432910 h 6442745"/>
              <a:gd name="connsiteX1" fmla="*/ 6580474 w 7704059"/>
              <a:gd name="connsiteY1" fmla="*/ 6423810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42745"/>
              <a:gd name="connsiteX1" fmla="*/ 6556490 w 7704059"/>
              <a:gd name="connsiteY1" fmla="*/ 6350714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72938"/>
              <a:gd name="connsiteX1" fmla="*/ 5896915 w 7704059"/>
              <a:gd name="connsiteY1" fmla="*/ 6472540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212306 w 7746603"/>
              <a:gd name="connsiteY0" fmla="*/ 6432910 h 6472937"/>
              <a:gd name="connsiteX1" fmla="*/ 5939460 w 7746603"/>
              <a:gd name="connsiteY1" fmla="*/ 6472539 h 6472937"/>
              <a:gd name="connsiteX2" fmla="*/ 1057970 w 7746603"/>
              <a:gd name="connsiteY2" fmla="*/ 6393280 h 6472937"/>
              <a:gd name="connsiteX3" fmla="*/ 46203 w 7746603"/>
              <a:gd name="connsiteY3" fmla="*/ 6364496 h 6472937"/>
              <a:gd name="connsiteX4" fmla="*/ 70188 w 7746603"/>
              <a:gd name="connsiteY4" fmla="*/ 59930 h 6472937"/>
              <a:gd name="connsiteX5" fmla="*/ 228122 w 7746603"/>
              <a:gd name="connsiteY5" fmla="*/ 60355 h 6472937"/>
              <a:gd name="connsiteX6" fmla="*/ 6501507 w 7746603"/>
              <a:gd name="connsiteY6" fmla="*/ 27558 h 6472937"/>
              <a:gd name="connsiteX7" fmla="*/ 7701658 w 7746603"/>
              <a:gd name="connsiteY7" fmla="*/ 58089 h 6472937"/>
              <a:gd name="connsiteX8" fmla="*/ 7654205 w 7746603"/>
              <a:gd name="connsiteY8" fmla="*/ 6350416 h 6472937"/>
              <a:gd name="connsiteX9" fmla="*/ 7464512 w 7746603"/>
              <a:gd name="connsiteY9" fmla="*/ 6429712 h 6472937"/>
              <a:gd name="connsiteX10" fmla="*/ 7212306 w 7746603"/>
              <a:gd name="connsiteY10" fmla="*/ 6432910 h 6472937"/>
              <a:gd name="connsiteX0" fmla="*/ 7212306 w 7746603"/>
              <a:gd name="connsiteY0" fmla="*/ 6417313 h 6457340"/>
              <a:gd name="connsiteX1" fmla="*/ 5939460 w 7746603"/>
              <a:gd name="connsiteY1" fmla="*/ 6456942 h 6457340"/>
              <a:gd name="connsiteX2" fmla="*/ 1057970 w 7746603"/>
              <a:gd name="connsiteY2" fmla="*/ 6377683 h 6457340"/>
              <a:gd name="connsiteX3" fmla="*/ 46203 w 7746603"/>
              <a:gd name="connsiteY3" fmla="*/ 6348899 h 6457340"/>
              <a:gd name="connsiteX4" fmla="*/ 70188 w 7746603"/>
              <a:gd name="connsiteY4" fmla="*/ 44333 h 6457340"/>
              <a:gd name="connsiteX5" fmla="*/ 228122 w 7746603"/>
              <a:gd name="connsiteY5" fmla="*/ 44758 h 6457340"/>
              <a:gd name="connsiteX6" fmla="*/ 6501507 w 7746603"/>
              <a:gd name="connsiteY6" fmla="*/ 11961 h 6457340"/>
              <a:gd name="connsiteX7" fmla="*/ 7701658 w 7746603"/>
              <a:gd name="connsiteY7" fmla="*/ 111347 h 6457340"/>
              <a:gd name="connsiteX8" fmla="*/ 7654205 w 7746603"/>
              <a:gd name="connsiteY8" fmla="*/ 6334819 h 6457340"/>
              <a:gd name="connsiteX9" fmla="*/ 7464512 w 7746603"/>
              <a:gd name="connsiteY9" fmla="*/ 6414115 h 6457340"/>
              <a:gd name="connsiteX10" fmla="*/ 7212306 w 7746603"/>
              <a:gd name="connsiteY10" fmla="*/ 6417313 h 6457340"/>
              <a:gd name="connsiteX0" fmla="*/ 7212306 w 7746603"/>
              <a:gd name="connsiteY0" fmla="*/ 6417313 h 6456945"/>
              <a:gd name="connsiteX1" fmla="*/ 5939460 w 7746603"/>
              <a:gd name="connsiteY1" fmla="*/ 6456942 h 6456945"/>
              <a:gd name="connsiteX2" fmla="*/ 1057970 w 7746603"/>
              <a:gd name="connsiteY2" fmla="*/ 6377683 h 6456945"/>
              <a:gd name="connsiteX3" fmla="*/ 46203 w 7746603"/>
              <a:gd name="connsiteY3" fmla="*/ 6348899 h 6456945"/>
              <a:gd name="connsiteX4" fmla="*/ 70188 w 7746603"/>
              <a:gd name="connsiteY4" fmla="*/ 44333 h 6456945"/>
              <a:gd name="connsiteX5" fmla="*/ 228122 w 7746603"/>
              <a:gd name="connsiteY5" fmla="*/ 44758 h 6456945"/>
              <a:gd name="connsiteX6" fmla="*/ 6501507 w 7746603"/>
              <a:gd name="connsiteY6" fmla="*/ 11961 h 6456945"/>
              <a:gd name="connsiteX7" fmla="*/ 7701658 w 7746603"/>
              <a:gd name="connsiteY7" fmla="*/ 111347 h 6456945"/>
              <a:gd name="connsiteX8" fmla="*/ 7654205 w 7746603"/>
              <a:gd name="connsiteY8" fmla="*/ 6334819 h 6456945"/>
              <a:gd name="connsiteX9" fmla="*/ 7464512 w 7746603"/>
              <a:gd name="connsiteY9" fmla="*/ 6414115 h 6456945"/>
              <a:gd name="connsiteX10" fmla="*/ 7212306 w 7746603"/>
              <a:gd name="connsiteY10" fmla="*/ 6417313 h 6456945"/>
              <a:gd name="connsiteX0" fmla="*/ 7212306 w 7746603"/>
              <a:gd name="connsiteY0" fmla="*/ 6417313 h 6427147"/>
              <a:gd name="connsiteX1" fmla="*/ 5939460 w 7746603"/>
              <a:gd name="connsiteY1" fmla="*/ 6424736 h 6427147"/>
              <a:gd name="connsiteX2" fmla="*/ 1057970 w 7746603"/>
              <a:gd name="connsiteY2" fmla="*/ 6377683 h 6427147"/>
              <a:gd name="connsiteX3" fmla="*/ 46203 w 7746603"/>
              <a:gd name="connsiteY3" fmla="*/ 6348899 h 6427147"/>
              <a:gd name="connsiteX4" fmla="*/ 70188 w 7746603"/>
              <a:gd name="connsiteY4" fmla="*/ 44333 h 6427147"/>
              <a:gd name="connsiteX5" fmla="*/ 228122 w 7746603"/>
              <a:gd name="connsiteY5" fmla="*/ 44758 h 6427147"/>
              <a:gd name="connsiteX6" fmla="*/ 6501507 w 7746603"/>
              <a:gd name="connsiteY6" fmla="*/ 11961 h 6427147"/>
              <a:gd name="connsiteX7" fmla="*/ 7701658 w 7746603"/>
              <a:gd name="connsiteY7" fmla="*/ 111347 h 6427147"/>
              <a:gd name="connsiteX8" fmla="*/ 7654205 w 7746603"/>
              <a:gd name="connsiteY8" fmla="*/ 6334819 h 6427147"/>
              <a:gd name="connsiteX9" fmla="*/ 7464512 w 7746603"/>
              <a:gd name="connsiteY9" fmla="*/ 6414115 h 6427147"/>
              <a:gd name="connsiteX10" fmla="*/ 7212306 w 7746603"/>
              <a:gd name="connsiteY10" fmla="*/ 6417313 h 6427147"/>
              <a:gd name="connsiteX0" fmla="*/ 7212306 w 7746603"/>
              <a:gd name="connsiteY0" fmla="*/ 6417313 h 6427147"/>
              <a:gd name="connsiteX1" fmla="*/ 5939460 w 7746603"/>
              <a:gd name="connsiteY1" fmla="*/ 6424736 h 6427147"/>
              <a:gd name="connsiteX2" fmla="*/ 1057970 w 7746603"/>
              <a:gd name="connsiteY2" fmla="*/ 6377683 h 6427147"/>
              <a:gd name="connsiteX3" fmla="*/ 46203 w 7746603"/>
              <a:gd name="connsiteY3" fmla="*/ 6348899 h 6427147"/>
              <a:gd name="connsiteX4" fmla="*/ 70188 w 7746603"/>
              <a:gd name="connsiteY4" fmla="*/ 44333 h 6427147"/>
              <a:gd name="connsiteX5" fmla="*/ 228122 w 7746603"/>
              <a:gd name="connsiteY5" fmla="*/ 44758 h 6427147"/>
              <a:gd name="connsiteX6" fmla="*/ 6501507 w 7746603"/>
              <a:gd name="connsiteY6" fmla="*/ 11961 h 6427147"/>
              <a:gd name="connsiteX7" fmla="*/ 7701658 w 7746603"/>
              <a:gd name="connsiteY7" fmla="*/ 111347 h 6427147"/>
              <a:gd name="connsiteX8" fmla="*/ 7654205 w 7746603"/>
              <a:gd name="connsiteY8" fmla="*/ 6334819 h 6427147"/>
              <a:gd name="connsiteX9" fmla="*/ 7464512 w 7746603"/>
              <a:gd name="connsiteY9" fmla="*/ 6414115 h 6427147"/>
              <a:gd name="connsiteX10" fmla="*/ 7212306 w 7746603"/>
              <a:gd name="connsiteY10" fmla="*/ 6417313 h 6427147"/>
              <a:gd name="connsiteX0" fmla="*/ 7212306 w 7746603"/>
              <a:gd name="connsiteY0" fmla="*/ 6417313 h 6427147"/>
              <a:gd name="connsiteX1" fmla="*/ 5939460 w 7746603"/>
              <a:gd name="connsiteY1" fmla="*/ 6424736 h 6427147"/>
              <a:gd name="connsiteX2" fmla="*/ 1057970 w 7746603"/>
              <a:gd name="connsiteY2" fmla="*/ 6377683 h 6427147"/>
              <a:gd name="connsiteX3" fmla="*/ 46203 w 7746603"/>
              <a:gd name="connsiteY3" fmla="*/ 6348899 h 6427147"/>
              <a:gd name="connsiteX4" fmla="*/ 70188 w 7746603"/>
              <a:gd name="connsiteY4" fmla="*/ 44333 h 6427147"/>
              <a:gd name="connsiteX5" fmla="*/ 228122 w 7746603"/>
              <a:gd name="connsiteY5" fmla="*/ 44758 h 6427147"/>
              <a:gd name="connsiteX6" fmla="*/ 6958908 w 7746603"/>
              <a:gd name="connsiteY6" fmla="*/ 11961 h 6427147"/>
              <a:gd name="connsiteX7" fmla="*/ 7701658 w 7746603"/>
              <a:gd name="connsiteY7" fmla="*/ 111347 h 6427147"/>
              <a:gd name="connsiteX8" fmla="*/ 7654205 w 7746603"/>
              <a:gd name="connsiteY8" fmla="*/ 6334819 h 6427147"/>
              <a:gd name="connsiteX9" fmla="*/ 7464512 w 7746603"/>
              <a:gd name="connsiteY9" fmla="*/ 6414115 h 6427147"/>
              <a:gd name="connsiteX10" fmla="*/ 7212306 w 7746603"/>
              <a:gd name="connsiteY10" fmla="*/ 6417313 h 6427147"/>
              <a:gd name="connsiteX0" fmla="*/ 7212306 w 7746603"/>
              <a:gd name="connsiteY0" fmla="*/ 6417313 h 6427147"/>
              <a:gd name="connsiteX1" fmla="*/ 5939460 w 7746603"/>
              <a:gd name="connsiteY1" fmla="*/ 6424736 h 6427147"/>
              <a:gd name="connsiteX2" fmla="*/ 1057970 w 7746603"/>
              <a:gd name="connsiteY2" fmla="*/ 6377683 h 6427147"/>
              <a:gd name="connsiteX3" fmla="*/ 46203 w 7746603"/>
              <a:gd name="connsiteY3" fmla="*/ 6348899 h 6427147"/>
              <a:gd name="connsiteX4" fmla="*/ 70188 w 7746603"/>
              <a:gd name="connsiteY4" fmla="*/ 44333 h 6427147"/>
              <a:gd name="connsiteX5" fmla="*/ 228122 w 7746603"/>
              <a:gd name="connsiteY5" fmla="*/ 44758 h 6427147"/>
              <a:gd name="connsiteX6" fmla="*/ 6958908 w 7746603"/>
              <a:gd name="connsiteY6" fmla="*/ 11961 h 6427147"/>
              <a:gd name="connsiteX7" fmla="*/ 7701658 w 7746603"/>
              <a:gd name="connsiteY7" fmla="*/ 79141 h 6427147"/>
              <a:gd name="connsiteX8" fmla="*/ 7654205 w 7746603"/>
              <a:gd name="connsiteY8" fmla="*/ 6334819 h 6427147"/>
              <a:gd name="connsiteX9" fmla="*/ 7464512 w 7746603"/>
              <a:gd name="connsiteY9" fmla="*/ 6414115 h 6427147"/>
              <a:gd name="connsiteX10" fmla="*/ 7212306 w 7746603"/>
              <a:gd name="connsiteY10" fmla="*/ 6417313 h 6427147"/>
              <a:gd name="connsiteX0" fmla="*/ 7212306 w 7746603"/>
              <a:gd name="connsiteY0" fmla="*/ 6417313 h 6427147"/>
              <a:gd name="connsiteX1" fmla="*/ 5939460 w 7746603"/>
              <a:gd name="connsiteY1" fmla="*/ 6424736 h 6427147"/>
              <a:gd name="connsiteX2" fmla="*/ 1057970 w 7746603"/>
              <a:gd name="connsiteY2" fmla="*/ 6377683 h 6427147"/>
              <a:gd name="connsiteX3" fmla="*/ 46203 w 7746603"/>
              <a:gd name="connsiteY3" fmla="*/ 6348899 h 6427147"/>
              <a:gd name="connsiteX4" fmla="*/ 70188 w 7746603"/>
              <a:gd name="connsiteY4" fmla="*/ 44333 h 6427147"/>
              <a:gd name="connsiteX5" fmla="*/ 228122 w 7746603"/>
              <a:gd name="connsiteY5" fmla="*/ 44758 h 6427147"/>
              <a:gd name="connsiteX6" fmla="*/ 6958908 w 7746603"/>
              <a:gd name="connsiteY6" fmla="*/ 11961 h 6427147"/>
              <a:gd name="connsiteX7" fmla="*/ 7701658 w 7746603"/>
              <a:gd name="connsiteY7" fmla="*/ 79141 h 6427147"/>
              <a:gd name="connsiteX8" fmla="*/ 7654205 w 7746603"/>
              <a:gd name="connsiteY8" fmla="*/ 6334819 h 6427147"/>
              <a:gd name="connsiteX9" fmla="*/ 7464512 w 7746603"/>
              <a:gd name="connsiteY9" fmla="*/ 6414115 h 6427147"/>
              <a:gd name="connsiteX10" fmla="*/ 7212306 w 7746603"/>
              <a:gd name="connsiteY10" fmla="*/ 6417313 h 642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46603" h="6427147">
                <a:moveTo>
                  <a:pt x="7212306" y="6417313"/>
                </a:moveTo>
                <a:lnTo>
                  <a:pt x="5939460" y="6424736"/>
                </a:lnTo>
                <a:lnTo>
                  <a:pt x="1057970" y="6377683"/>
                </a:lnTo>
                <a:cubicBezTo>
                  <a:pt x="728709" y="6368088"/>
                  <a:pt x="205433" y="6377913"/>
                  <a:pt x="46203" y="6348899"/>
                </a:cubicBezTo>
                <a:cubicBezTo>
                  <a:pt x="-40174" y="4925356"/>
                  <a:pt x="10228" y="1999666"/>
                  <a:pt x="70188" y="44333"/>
                </a:cubicBezTo>
                <a:lnTo>
                  <a:pt x="228122" y="44758"/>
                </a:lnTo>
                <a:cubicBezTo>
                  <a:pt x="2223312" y="-39269"/>
                  <a:pt x="4867780" y="22893"/>
                  <a:pt x="6958908" y="11961"/>
                </a:cubicBezTo>
                <a:cubicBezTo>
                  <a:pt x="7458971" y="42492"/>
                  <a:pt x="7683977" y="4828"/>
                  <a:pt x="7701658" y="79141"/>
                </a:cubicBezTo>
                <a:cubicBezTo>
                  <a:pt x="7806433" y="2145075"/>
                  <a:pt x="7701487" y="4398674"/>
                  <a:pt x="7654205" y="6334819"/>
                </a:cubicBezTo>
                <a:cubicBezTo>
                  <a:pt x="7646015" y="6494856"/>
                  <a:pt x="7628818" y="6393761"/>
                  <a:pt x="7464512" y="6414115"/>
                </a:cubicBezTo>
                <a:cubicBezTo>
                  <a:pt x="7406102" y="6416611"/>
                  <a:pt x="7317163" y="6417547"/>
                  <a:pt x="7212306" y="641731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1E5A1BA-E02A-4623-903A-482252B3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19754">
            <a:off x="5824356" y="376527"/>
            <a:ext cx="5423337" cy="4484859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  <a:gd name="connsiteX0" fmla="*/ 292743 w 973570"/>
              <a:gd name="connsiteY0" fmla="*/ 701983 h 701983"/>
              <a:gd name="connsiteX1" fmla="*/ 388358 w 973570"/>
              <a:gd name="connsiteY1" fmla="*/ 648816 h 701983"/>
              <a:gd name="connsiteX2" fmla="*/ 621228 w 973570"/>
              <a:gd name="connsiteY2" fmla="*/ 609716 h 701983"/>
              <a:gd name="connsiteX3" fmla="*/ 862937 w 973570"/>
              <a:gd name="connsiteY3" fmla="*/ 454570 h 701983"/>
              <a:gd name="connsiteX4" fmla="*/ 971679 w 973570"/>
              <a:gd name="connsiteY4" fmla="*/ 221658 h 701983"/>
              <a:gd name="connsiteX5" fmla="*/ 772108 w 973570"/>
              <a:gd name="connsiteY5" fmla="*/ 2282 h 701983"/>
              <a:gd name="connsiteX6" fmla="*/ 303070 w 973570"/>
              <a:gd name="connsiteY6" fmla="*/ 121290 h 701983"/>
              <a:gd name="connsiteX7" fmla="*/ 9575 w 973570"/>
              <a:gd name="connsiteY7" fmla="*/ 343439 h 701983"/>
              <a:gd name="connsiteX8" fmla="*/ 269218 w 973570"/>
              <a:gd name="connsiteY8" fmla="*/ 641496 h 701983"/>
              <a:gd name="connsiteX9" fmla="*/ 292743 w 973570"/>
              <a:gd name="connsiteY9" fmla="*/ 701983 h 701983"/>
              <a:gd name="connsiteX0" fmla="*/ 292743 w 952057"/>
              <a:gd name="connsiteY0" fmla="*/ 702570 h 702570"/>
              <a:gd name="connsiteX1" fmla="*/ 388358 w 952057"/>
              <a:gd name="connsiteY1" fmla="*/ 649403 h 702570"/>
              <a:gd name="connsiteX2" fmla="*/ 621228 w 952057"/>
              <a:gd name="connsiteY2" fmla="*/ 610303 h 702570"/>
              <a:gd name="connsiteX3" fmla="*/ 862937 w 952057"/>
              <a:gd name="connsiteY3" fmla="*/ 455157 h 702570"/>
              <a:gd name="connsiteX4" fmla="*/ 949171 w 952057"/>
              <a:gd name="connsiteY4" fmla="*/ 237080 h 702570"/>
              <a:gd name="connsiteX5" fmla="*/ 772108 w 952057"/>
              <a:gd name="connsiteY5" fmla="*/ 2869 h 702570"/>
              <a:gd name="connsiteX6" fmla="*/ 303070 w 952057"/>
              <a:gd name="connsiteY6" fmla="*/ 121877 h 702570"/>
              <a:gd name="connsiteX7" fmla="*/ 9575 w 952057"/>
              <a:gd name="connsiteY7" fmla="*/ 344026 h 702570"/>
              <a:gd name="connsiteX8" fmla="*/ 269218 w 952057"/>
              <a:gd name="connsiteY8" fmla="*/ 642083 h 702570"/>
              <a:gd name="connsiteX9" fmla="*/ 292743 w 952057"/>
              <a:gd name="connsiteY9" fmla="*/ 702570 h 702570"/>
              <a:gd name="connsiteX0" fmla="*/ 292743 w 952870"/>
              <a:gd name="connsiteY0" fmla="*/ 681136 h 681136"/>
              <a:gd name="connsiteX1" fmla="*/ 388358 w 952870"/>
              <a:gd name="connsiteY1" fmla="*/ 627969 h 681136"/>
              <a:gd name="connsiteX2" fmla="*/ 621228 w 952870"/>
              <a:gd name="connsiteY2" fmla="*/ 588869 h 681136"/>
              <a:gd name="connsiteX3" fmla="*/ 862937 w 952870"/>
              <a:gd name="connsiteY3" fmla="*/ 433723 h 681136"/>
              <a:gd name="connsiteX4" fmla="*/ 949171 w 952870"/>
              <a:gd name="connsiteY4" fmla="*/ 215646 h 681136"/>
              <a:gd name="connsiteX5" fmla="*/ 756078 w 952870"/>
              <a:gd name="connsiteY5" fmla="*/ 3530 h 681136"/>
              <a:gd name="connsiteX6" fmla="*/ 303070 w 952870"/>
              <a:gd name="connsiteY6" fmla="*/ 100443 h 681136"/>
              <a:gd name="connsiteX7" fmla="*/ 9575 w 952870"/>
              <a:gd name="connsiteY7" fmla="*/ 322592 h 681136"/>
              <a:gd name="connsiteX8" fmla="*/ 269218 w 952870"/>
              <a:gd name="connsiteY8" fmla="*/ 620649 h 681136"/>
              <a:gd name="connsiteX9" fmla="*/ 292743 w 952870"/>
              <a:gd name="connsiteY9" fmla="*/ 681136 h 6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2870" h="681136">
                <a:moveTo>
                  <a:pt x="292743" y="681136"/>
                </a:moveTo>
                <a:cubicBezTo>
                  <a:pt x="301279" y="680371"/>
                  <a:pt x="333611" y="643347"/>
                  <a:pt x="388358" y="627969"/>
                </a:cubicBezTo>
                <a:cubicBezTo>
                  <a:pt x="443105" y="612591"/>
                  <a:pt x="542132" y="621243"/>
                  <a:pt x="621228" y="588869"/>
                </a:cubicBezTo>
                <a:cubicBezTo>
                  <a:pt x="700325" y="556495"/>
                  <a:pt x="808280" y="495927"/>
                  <a:pt x="862937" y="433723"/>
                </a:cubicBezTo>
                <a:cubicBezTo>
                  <a:pt x="917594" y="371519"/>
                  <a:pt x="966981" y="287345"/>
                  <a:pt x="949171" y="215646"/>
                </a:cubicBezTo>
                <a:cubicBezTo>
                  <a:pt x="931361" y="143947"/>
                  <a:pt x="863762" y="22731"/>
                  <a:pt x="756078" y="3530"/>
                </a:cubicBezTo>
                <a:cubicBezTo>
                  <a:pt x="648395" y="-15671"/>
                  <a:pt x="427487" y="47266"/>
                  <a:pt x="303070" y="100443"/>
                </a:cubicBezTo>
                <a:cubicBezTo>
                  <a:pt x="178653" y="153620"/>
                  <a:pt x="40905" y="225818"/>
                  <a:pt x="9575" y="322592"/>
                </a:cubicBezTo>
                <a:cubicBezTo>
                  <a:pt x="-27955" y="449595"/>
                  <a:pt x="42058" y="578651"/>
                  <a:pt x="269218" y="620649"/>
                </a:cubicBezTo>
                <a:cubicBezTo>
                  <a:pt x="296989" y="634107"/>
                  <a:pt x="292743" y="681136"/>
                  <a:pt x="292743" y="681136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D242FBE-2452-4D50-BD27-1EB4712B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19754">
            <a:off x="5879557" y="427366"/>
            <a:ext cx="5423337" cy="4484859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  <a:gd name="connsiteX0" fmla="*/ 292743 w 973570"/>
              <a:gd name="connsiteY0" fmla="*/ 701983 h 701983"/>
              <a:gd name="connsiteX1" fmla="*/ 388358 w 973570"/>
              <a:gd name="connsiteY1" fmla="*/ 648816 h 701983"/>
              <a:gd name="connsiteX2" fmla="*/ 621228 w 973570"/>
              <a:gd name="connsiteY2" fmla="*/ 609716 h 701983"/>
              <a:gd name="connsiteX3" fmla="*/ 862937 w 973570"/>
              <a:gd name="connsiteY3" fmla="*/ 454570 h 701983"/>
              <a:gd name="connsiteX4" fmla="*/ 971679 w 973570"/>
              <a:gd name="connsiteY4" fmla="*/ 221658 h 701983"/>
              <a:gd name="connsiteX5" fmla="*/ 772108 w 973570"/>
              <a:gd name="connsiteY5" fmla="*/ 2282 h 701983"/>
              <a:gd name="connsiteX6" fmla="*/ 303070 w 973570"/>
              <a:gd name="connsiteY6" fmla="*/ 121290 h 701983"/>
              <a:gd name="connsiteX7" fmla="*/ 9575 w 973570"/>
              <a:gd name="connsiteY7" fmla="*/ 343439 h 701983"/>
              <a:gd name="connsiteX8" fmla="*/ 269218 w 973570"/>
              <a:gd name="connsiteY8" fmla="*/ 641496 h 701983"/>
              <a:gd name="connsiteX9" fmla="*/ 292743 w 973570"/>
              <a:gd name="connsiteY9" fmla="*/ 701983 h 701983"/>
              <a:gd name="connsiteX0" fmla="*/ 292743 w 952057"/>
              <a:gd name="connsiteY0" fmla="*/ 702570 h 702570"/>
              <a:gd name="connsiteX1" fmla="*/ 388358 w 952057"/>
              <a:gd name="connsiteY1" fmla="*/ 649403 h 702570"/>
              <a:gd name="connsiteX2" fmla="*/ 621228 w 952057"/>
              <a:gd name="connsiteY2" fmla="*/ 610303 h 702570"/>
              <a:gd name="connsiteX3" fmla="*/ 862937 w 952057"/>
              <a:gd name="connsiteY3" fmla="*/ 455157 h 702570"/>
              <a:gd name="connsiteX4" fmla="*/ 949171 w 952057"/>
              <a:gd name="connsiteY4" fmla="*/ 237080 h 702570"/>
              <a:gd name="connsiteX5" fmla="*/ 772108 w 952057"/>
              <a:gd name="connsiteY5" fmla="*/ 2869 h 702570"/>
              <a:gd name="connsiteX6" fmla="*/ 303070 w 952057"/>
              <a:gd name="connsiteY6" fmla="*/ 121877 h 702570"/>
              <a:gd name="connsiteX7" fmla="*/ 9575 w 952057"/>
              <a:gd name="connsiteY7" fmla="*/ 344026 h 702570"/>
              <a:gd name="connsiteX8" fmla="*/ 269218 w 952057"/>
              <a:gd name="connsiteY8" fmla="*/ 642083 h 702570"/>
              <a:gd name="connsiteX9" fmla="*/ 292743 w 952057"/>
              <a:gd name="connsiteY9" fmla="*/ 702570 h 702570"/>
              <a:gd name="connsiteX0" fmla="*/ 292743 w 952870"/>
              <a:gd name="connsiteY0" fmla="*/ 681136 h 681136"/>
              <a:gd name="connsiteX1" fmla="*/ 388358 w 952870"/>
              <a:gd name="connsiteY1" fmla="*/ 627969 h 681136"/>
              <a:gd name="connsiteX2" fmla="*/ 621228 w 952870"/>
              <a:gd name="connsiteY2" fmla="*/ 588869 h 681136"/>
              <a:gd name="connsiteX3" fmla="*/ 862937 w 952870"/>
              <a:gd name="connsiteY3" fmla="*/ 433723 h 681136"/>
              <a:gd name="connsiteX4" fmla="*/ 949171 w 952870"/>
              <a:gd name="connsiteY4" fmla="*/ 215646 h 681136"/>
              <a:gd name="connsiteX5" fmla="*/ 756078 w 952870"/>
              <a:gd name="connsiteY5" fmla="*/ 3530 h 681136"/>
              <a:gd name="connsiteX6" fmla="*/ 303070 w 952870"/>
              <a:gd name="connsiteY6" fmla="*/ 100443 h 681136"/>
              <a:gd name="connsiteX7" fmla="*/ 9575 w 952870"/>
              <a:gd name="connsiteY7" fmla="*/ 322592 h 681136"/>
              <a:gd name="connsiteX8" fmla="*/ 269218 w 952870"/>
              <a:gd name="connsiteY8" fmla="*/ 620649 h 681136"/>
              <a:gd name="connsiteX9" fmla="*/ 292743 w 952870"/>
              <a:gd name="connsiteY9" fmla="*/ 681136 h 6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2870" h="681136">
                <a:moveTo>
                  <a:pt x="292743" y="681136"/>
                </a:moveTo>
                <a:cubicBezTo>
                  <a:pt x="301279" y="680371"/>
                  <a:pt x="333611" y="643347"/>
                  <a:pt x="388358" y="627969"/>
                </a:cubicBezTo>
                <a:cubicBezTo>
                  <a:pt x="443105" y="612591"/>
                  <a:pt x="542132" y="621243"/>
                  <a:pt x="621228" y="588869"/>
                </a:cubicBezTo>
                <a:cubicBezTo>
                  <a:pt x="700325" y="556495"/>
                  <a:pt x="808280" y="495927"/>
                  <a:pt x="862937" y="433723"/>
                </a:cubicBezTo>
                <a:cubicBezTo>
                  <a:pt x="917594" y="371519"/>
                  <a:pt x="966981" y="287345"/>
                  <a:pt x="949171" y="215646"/>
                </a:cubicBezTo>
                <a:cubicBezTo>
                  <a:pt x="931361" y="143947"/>
                  <a:pt x="863762" y="22731"/>
                  <a:pt x="756078" y="3530"/>
                </a:cubicBezTo>
                <a:cubicBezTo>
                  <a:pt x="648395" y="-15671"/>
                  <a:pt x="427487" y="47266"/>
                  <a:pt x="303070" y="100443"/>
                </a:cubicBezTo>
                <a:cubicBezTo>
                  <a:pt x="178653" y="153620"/>
                  <a:pt x="40905" y="225818"/>
                  <a:pt x="9575" y="322592"/>
                </a:cubicBezTo>
                <a:cubicBezTo>
                  <a:pt x="-27955" y="449595"/>
                  <a:pt x="42058" y="578651"/>
                  <a:pt x="269218" y="620649"/>
                </a:cubicBezTo>
                <a:cubicBezTo>
                  <a:pt x="296989" y="634107"/>
                  <a:pt x="292743" y="681136"/>
                  <a:pt x="292743" y="68113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4401" y="1484737"/>
            <a:ext cx="4604438" cy="2446938"/>
          </a:xfrm>
        </p:spPr>
        <p:txBody>
          <a:bodyPr anchor="ctr">
            <a:normAutofit/>
          </a:bodyPr>
          <a:lstStyle/>
          <a:p>
            <a:r>
              <a:rPr lang="en-GB" sz="2300" dirty="0">
                <a:latin typeface="Segoe UI"/>
                <a:cs typeface="Segoe UI"/>
              </a:rPr>
              <a:t>Crafting Successful Funding Applications</a:t>
            </a:r>
            <a:endParaRPr lang="en-US" sz="2300" dirty="0"/>
          </a:p>
          <a:p>
            <a:endParaRPr lang="en-GB" sz="2300">
              <a:cs typeface="Calibri Light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BB030FC-8E19-44AB-80DB-FFFB62D49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3744" flipH="1">
            <a:off x="7513112" y="4213963"/>
            <a:ext cx="3819554" cy="1773710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09459DE-CB78-4B7B-AEFE-A19FFB652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3744" flipH="1">
            <a:off x="7572639" y="4258305"/>
            <a:ext cx="3819554" cy="1773710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B523CFBC-0FEE-1068-CCFA-E140EC45C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" y="997356"/>
            <a:ext cx="4740395" cy="19046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29456A-F53A-5461-E0DF-B3F63C887DF9}"/>
              </a:ext>
            </a:extLst>
          </p:cNvPr>
          <p:cNvSpPr txBox="1"/>
          <p:nvPr/>
        </p:nvSpPr>
        <p:spPr>
          <a:xfrm>
            <a:off x="8299939" y="4763477"/>
            <a:ext cx="2743200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300" b="1" dirty="0">
                <a:latin typeface="Segoe UI"/>
              </a:rPr>
              <a:t>A checklist!</a:t>
            </a:r>
            <a:endParaRPr lang="en-GB" sz="2300" b="1" dirty="0">
              <a:latin typeface="Segoe UI"/>
              <a:cs typeface="Segoe U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B0C2CF-8688-43F5-874E-92CCB5DA6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811" y="3200053"/>
            <a:ext cx="4091072" cy="230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037A55-47CA-475A-A0B1-13406C2A8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19125"/>
            <a:ext cx="975360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1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A20147-1DF8-4017-9396-B75243644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B7A03C-D706-4B79-B1B8-585AD77D1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647" y="472033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AFBB11-A278-4512-A224-DAD37776A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253" y="519374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3E60-E3F7-6092-E8B6-83DE3906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0" y="729791"/>
            <a:ext cx="5952668" cy="1193970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700" dirty="0">
                <a:latin typeface="Segoe UI"/>
                <a:cs typeface="Segoe UI"/>
              </a:rPr>
              <a:t>Before you start!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51284-F3E9-7E65-2A75-8D3A47FF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193" y="2544416"/>
            <a:ext cx="6319941" cy="2434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000" dirty="0">
                <a:latin typeface="Segoe UI"/>
                <a:cs typeface="Segoe UI"/>
              </a:rPr>
              <a:t>Will you be duplicating efforts of another project locally?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000" dirty="0">
                <a:latin typeface="Segoe UI"/>
                <a:cs typeface="Segoe UI"/>
              </a:rPr>
              <a:t>Could others be part of the cause?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000" dirty="0">
                <a:latin typeface="Segoe UI"/>
                <a:cs typeface="Segoe UI"/>
              </a:rPr>
              <a:t>How do you know that this project/service is needed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000" dirty="0">
                <a:latin typeface="Segoe UI"/>
                <a:cs typeface="Segoe UI"/>
              </a:rPr>
              <a:t>How would the project/service help?</a:t>
            </a: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algn="ctr">
              <a:lnSpc>
                <a:spcPct val="90000"/>
              </a:lnSpc>
            </a:pPr>
            <a:endParaRPr lang="en-GB" sz="1500" dirty="0">
              <a:latin typeface="Segoe UI"/>
              <a:cs typeface="Segoe UI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B5835E54-7403-48DD-A140-4503053C7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790" y="3905549"/>
            <a:ext cx="2229043" cy="2119472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2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A20147-1DF8-4017-9396-B75243644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B7A03C-D706-4B79-B1B8-585AD77D1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647" y="472033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AFBB11-A278-4512-A224-DAD37776A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253" y="519374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3E60-E3F7-6092-E8B6-83DE3906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086" y="807043"/>
            <a:ext cx="5952668" cy="1193970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700" dirty="0">
                <a:latin typeface="Segoe UI"/>
                <a:cs typeface="Segoe UI"/>
              </a:rPr>
              <a:t>Does your application?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51284-F3E9-7E65-2A75-8D3A47FF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847" y="2414223"/>
            <a:ext cx="6319941" cy="2434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5. Say what you will achieve?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6. State the scale of the difference you will make?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7. Outline how you will evidence this?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8. Quantify exactly how much money you will need, and, how you will spend it?</a:t>
            </a:r>
          </a:p>
          <a:p>
            <a:pPr>
              <a:lnSpc>
                <a:spcPct val="90000"/>
              </a:lnSpc>
            </a:pPr>
            <a:endParaRPr lang="en-GB" sz="1500" dirty="0">
              <a:latin typeface="Segoe UI"/>
              <a:cs typeface="Segoe UI"/>
            </a:endParaRP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marL="457200" indent="-457200" algn="ctr">
              <a:lnSpc>
                <a:spcPct val="90000"/>
              </a:lnSpc>
              <a:buAutoNum type="arabicPeriod"/>
            </a:pPr>
            <a:endParaRPr lang="en-GB" sz="1500" dirty="0">
              <a:latin typeface="Segoe UI"/>
              <a:cs typeface="Segoe UI"/>
            </a:endParaRPr>
          </a:p>
          <a:p>
            <a:pPr algn="ctr">
              <a:lnSpc>
                <a:spcPct val="90000"/>
              </a:lnSpc>
            </a:pPr>
            <a:endParaRPr lang="en-GB" sz="1500" dirty="0">
              <a:latin typeface="Segoe UI"/>
              <a:cs typeface="Segoe UI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B5835E54-7403-48DD-A140-4503053C7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790" y="3905549"/>
            <a:ext cx="2229043" cy="2119472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4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A20147-1DF8-4017-9396-B75243644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B7A03C-D706-4B79-B1B8-585AD77D1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647" y="472033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AFBB11-A278-4512-A224-DAD37776A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253" y="519374"/>
            <a:ext cx="8856267" cy="5086727"/>
          </a:xfrm>
          <a:custGeom>
            <a:avLst/>
            <a:gdLst>
              <a:gd name="connsiteX0" fmla="*/ 3259012 w 8764350"/>
              <a:gd name="connsiteY0" fmla="*/ 2 h 4883281"/>
              <a:gd name="connsiteX1" fmla="*/ 7808335 w 8764350"/>
              <a:gd name="connsiteY1" fmla="*/ 594653 h 4883281"/>
              <a:gd name="connsiteX2" fmla="*/ 8489725 w 8764350"/>
              <a:gd name="connsiteY2" fmla="*/ 3215549 h 4883281"/>
              <a:gd name="connsiteX3" fmla="*/ 7259020 w 8764350"/>
              <a:gd name="connsiteY3" fmla="*/ 4136182 h 4883281"/>
              <a:gd name="connsiteX4" fmla="*/ 7158079 w 8764350"/>
              <a:gd name="connsiteY4" fmla="*/ 4777393 h 4883281"/>
              <a:gd name="connsiteX5" fmla="*/ 5781105 w 8764350"/>
              <a:gd name="connsiteY5" fmla="*/ 4557321 h 4883281"/>
              <a:gd name="connsiteX6" fmla="*/ 1370649 w 8764350"/>
              <a:gd name="connsiteY6" fmla="*/ 4781690 h 4883281"/>
              <a:gd name="connsiteX7" fmla="*/ 11353 w 8764350"/>
              <a:gd name="connsiteY7" fmla="*/ 2626604 h 4883281"/>
              <a:gd name="connsiteX8" fmla="*/ 1934008 w 8764350"/>
              <a:gd name="connsiteY8" fmla="*/ 120858 h 4883281"/>
              <a:gd name="connsiteX9" fmla="*/ 3259012 w 8764350"/>
              <a:gd name="connsiteY9" fmla="*/ 2 h 4883281"/>
              <a:gd name="connsiteX0" fmla="*/ 3259012 w 8764350"/>
              <a:gd name="connsiteY0" fmla="*/ 2 h 4882645"/>
              <a:gd name="connsiteX1" fmla="*/ 7808335 w 8764350"/>
              <a:gd name="connsiteY1" fmla="*/ 594653 h 4882645"/>
              <a:gd name="connsiteX2" fmla="*/ 8489725 w 8764350"/>
              <a:gd name="connsiteY2" fmla="*/ 3215549 h 4882645"/>
              <a:gd name="connsiteX3" fmla="*/ 7259020 w 8764350"/>
              <a:gd name="connsiteY3" fmla="*/ 4136182 h 4882645"/>
              <a:gd name="connsiteX4" fmla="*/ 7245828 w 8764350"/>
              <a:gd name="connsiteY4" fmla="*/ 4809310 h 4882645"/>
              <a:gd name="connsiteX5" fmla="*/ 5781105 w 8764350"/>
              <a:gd name="connsiteY5" fmla="*/ 4557321 h 4882645"/>
              <a:gd name="connsiteX6" fmla="*/ 1370649 w 8764350"/>
              <a:gd name="connsiteY6" fmla="*/ 4781690 h 4882645"/>
              <a:gd name="connsiteX7" fmla="*/ 11353 w 8764350"/>
              <a:gd name="connsiteY7" fmla="*/ 2626604 h 4882645"/>
              <a:gd name="connsiteX8" fmla="*/ 1934008 w 8764350"/>
              <a:gd name="connsiteY8" fmla="*/ 120858 h 4882645"/>
              <a:gd name="connsiteX9" fmla="*/ 3259012 w 8764350"/>
              <a:gd name="connsiteY9" fmla="*/ 2 h 488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350" h="4882645">
                <a:moveTo>
                  <a:pt x="3259012" y="2"/>
                </a:moveTo>
                <a:cubicBezTo>
                  <a:pt x="4858763" y="-1060"/>
                  <a:pt x="7055871" y="317235"/>
                  <a:pt x="7808335" y="594653"/>
                </a:cubicBezTo>
                <a:cubicBezTo>
                  <a:pt x="8811622" y="964544"/>
                  <a:pt x="9001190" y="2219751"/>
                  <a:pt x="8489725" y="3215549"/>
                </a:cubicBezTo>
                <a:cubicBezTo>
                  <a:pt x="8280935" y="3681978"/>
                  <a:pt x="7440966" y="3875003"/>
                  <a:pt x="7259020" y="4136182"/>
                </a:cubicBezTo>
                <a:cubicBezTo>
                  <a:pt x="6924513" y="4435250"/>
                  <a:pt x="7245828" y="4809310"/>
                  <a:pt x="7245828" y="4809310"/>
                </a:cubicBezTo>
                <a:cubicBezTo>
                  <a:pt x="6919126" y="4661742"/>
                  <a:pt x="6760301" y="4561924"/>
                  <a:pt x="5781105" y="4557321"/>
                </a:cubicBezTo>
                <a:cubicBezTo>
                  <a:pt x="4801909" y="4552718"/>
                  <a:pt x="2332269" y="5103475"/>
                  <a:pt x="1370649" y="4781690"/>
                </a:cubicBezTo>
                <a:cubicBezTo>
                  <a:pt x="409029" y="4459905"/>
                  <a:pt x="-82538" y="3403409"/>
                  <a:pt x="11353" y="2626604"/>
                </a:cubicBezTo>
                <a:cubicBezTo>
                  <a:pt x="105243" y="1849799"/>
                  <a:pt x="634508" y="459516"/>
                  <a:pt x="1934008" y="120858"/>
                </a:cubicBezTo>
                <a:cubicBezTo>
                  <a:pt x="2258884" y="36194"/>
                  <a:pt x="2725761" y="356"/>
                  <a:pt x="3259012" y="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3E60-E3F7-6092-E8B6-83DE3906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853" y="1122830"/>
            <a:ext cx="5952668" cy="1193970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700" dirty="0">
                <a:latin typeface="Segoe UI"/>
                <a:cs typeface="Segoe UI"/>
              </a:rPr>
              <a:t>Questions to ask yourself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51284-F3E9-7E65-2A75-8D3A47FF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071" y="2531130"/>
            <a:ext cx="7322630" cy="243415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9. Have you communicated with the funder to ensure that all the information required has been presented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10. Is your writing clear?  Do you know exactly what you want to achieve and have you set this out concisely.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Segoe UI"/>
                <a:cs typeface="Segoe UI"/>
              </a:rPr>
              <a:t>11. Have you pre-empted any problems that may come up throughout the project and planned for any contingencies required?  </a:t>
            </a: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B5835E54-7403-48DD-A140-4503053C7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790" y="3905549"/>
            <a:ext cx="2229043" cy="2119472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7895-8AC3-486D-9D61-AD10F03BE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343" y="1864162"/>
            <a:ext cx="7134446" cy="2870791"/>
          </a:xfrm>
        </p:spPr>
        <p:txBody>
          <a:bodyPr/>
          <a:lstStyle/>
          <a:p>
            <a:r>
              <a:rPr lang="en-GB" sz="7200" dirty="0"/>
              <a:t>Thank you for listening!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B6388E96-8056-416C-B15F-ABA9BEFA29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47" r="36298" b="1"/>
          <a:stretch/>
        </p:blipFill>
        <p:spPr>
          <a:xfrm>
            <a:off x="9242980" y="4401898"/>
            <a:ext cx="2229044" cy="2119473"/>
          </a:xfrm>
          <a:custGeom>
            <a:avLst/>
            <a:gdLst/>
            <a:ahLst/>
            <a:cxnLst/>
            <a:rect l="l" t="t" r="r" b="b"/>
            <a:pathLst>
              <a:path w="3217072" h="3058933">
                <a:moveTo>
                  <a:pt x="1507542" y="266"/>
                </a:moveTo>
                <a:cubicBezTo>
                  <a:pt x="2679034" y="-15637"/>
                  <a:pt x="3217072" y="684886"/>
                  <a:pt x="3217072" y="1529408"/>
                </a:cubicBezTo>
                <a:cubicBezTo>
                  <a:pt x="3217072" y="2882814"/>
                  <a:pt x="2170150" y="3042647"/>
                  <a:pt x="1634762" y="3058550"/>
                </a:cubicBezTo>
                <a:cubicBezTo>
                  <a:pt x="1099374" y="3074453"/>
                  <a:pt x="57752" y="2595714"/>
                  <a:pt x="4744" y="1624824"/>
                </a:cubicBezTo>
                <a:cubicBezTo>
                  <a:pt x="-48264" y="653934"/>
                  <a:pt x="336050" y="16169"/>
                  <a:pt x="1507542" y="26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31437224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RightStep">
      <a:dk1>
        <a:srgbClr val="000000"/>
      </a:dk1>
      <a:lt1>
        <a:srgbClr val="FFFFFF"/>
      </a:lt1>
      <a:dk2>
        <a:srgbClr val="412E24"/>
      </a:dk2>
      <a:lt2>
        <a:srgbClr val="E8E7E2"/>
      </a:lt2>
      <a:accent1>
        <a:srgbClr val="96A2C6"/>
      </a:accent1>
      <a:accent2>
        <a:srgbClr val="897FBA"/>
      </a:accent2>
      <a:accent3>
        <a:srgbClr val="B296C6"/>
      </a:accent3>
      <a:accent4>
        <a:srgbClr val="BA7FBA"/>
      </a:accent4>
      <a:accent5>
        <a:srgbClr val="C696B2"/>
      </a:accent5>
      <a:accent6>
        <a:srgbClr val="BA7F89"/>
      </a:accent6>
      <a:hlink>
        <a:srgbClr val="908257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440</Words>
  <Application>Microsoft Office PowerPoint</Application>
  <PresentationFormat>Widescreen</PresentationFormat>
  <Paragraphs>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The Hand</vt:lpstr>
      <vt:lpstr>The Serif Hand</vt:lpstr>
      <vt:lpstr>ChitchatVTI</vt:lpstr>
      <vt:lpstr>Crafting Successful Funding Applications </vt:lpstr>
      <vt:lpstr>PowerPoint Presentation</vt:lpstr>
      <vt:lpstr>Before you start!</vt:lpstr>
      <vt:lpstr>Does your application?</vt:lpstr>
      <vt:lpstr>Questions to ask yourself</vt:lpstr>
      <vt:lpstr>Thank you for listening!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McAllister</dc:creator>
  <cp:lastModifiedBy>Eve Russell</cp:lastModifiedBy>
  <cp:revision>168</cp:revision>
  <dcterms:created xsi:type="dcterms:W3CDTF">2013-07-15T20:26:40Z</dcterms:created>
  <dcterms:modified xsi:type="dcterms:W3CDTF">2023-11-27T15:51:59Z</dcterms:modified>
</cp:coreProperties>
</file>