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Open Sans" panose="020B0604020202020204" charset="0"/>
      <p:regular r:id="rId34"/>
      <p:bold r:id="rId35"/>
      <p:italic r:id="rId36"/>
      <p:boldItalic r:id="rId37"/>
    </p:embeddedFont>
    <p:embeddedFont>
      <p:font typeface="PT Sans" panose="020B0604020202020204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hUIFaMffvWrPHWZfQdjF3XnSWq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76C1E8C-2040-4DB9-B180-5F9D1FB0098D}">
  <a:tblStyle styleId="{D76C1E8C-2040-4DB9-B180-5F9D1FB0098D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DFD"/>
          </a:solidFill>
        </a:fill>
      </a:tcStyle>
    </a:wholeTbl>
    <a:band1H>
      <a:tcTxStyle b="off" i="off"/>
      <a:tcStyle>
        <a:tcBdr/>
        <a:fill>
          <a:solidFill>
            <a:srgbClr val="CDD8FB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8FB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customschemas.google.com/relationships/presentationmetadata" Target="meta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d186fa06d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g1d186fa06d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" name="Google Shape;128;g1d186fa06d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3a5b415d4d_0_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g23a5b415d4d_0_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0a52e87ee3_1_4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g20a52e87ee3_1_4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g20a52e87ee3_1_4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0a52e87ee3_1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g20a52e87ee3_1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6" name="Google Shape;236;g20a52e87ee3_1_4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9e16fb679e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9e16fb679e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g29e16fb679e_0_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9e16fb679e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29e16fb679e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g29e16fb679e_0_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9e16fb679e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9e16fb679e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g29e16fb679e_0_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9e16fb679e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29e16fb679e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g29e16fb679e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9e16fb679e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29e16fb679e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g29e16fb679e_0_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9e16fb679e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9e16fb679e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g29e16fb679e_0_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9e16fb679e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29e16fb679e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29e16fb679e_0_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3a5b415d4d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23a5b415d4d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29e16fb679e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29e16fb679e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g29e16fb679e_0_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0a52e87ee3_1_3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g20a52e87ee3_1_3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3a3e8776b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g23a3e8776b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3" name="Google Shape;343;g23a3e8776b1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20a52e87ee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g20a52e87ee3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20a52e87ee3_1_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g20a52e87ee3_1_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0" name="Google Shape;360;g20a52e87ee3_1_4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238de7e4deb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9" name="Google Shape;369;g238de7e4deb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g238de7e4deb_0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1754dc75a3_0_1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6" name="Google Shape;376;g21754dc75a3_0_1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3a5b415d4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23a5b415d4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3a5b415d4d_0_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g23a5b415d4d_0_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6" name="Google Shape;16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3a5b415d4d_0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g23a5b415d4d_0_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9e16fb65a1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g29e16fb65a1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0a52e87ee3_1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" name="Google Shape;202;g20a52e87ee3_1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0a52e87ee3_1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9" name="Google Shape;209;g20a52e87ee3_1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g1d141e32fb8_0_178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Open Sans"/>
              <a:buNone/>
              <a:defRPr sz="5200" b="1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" name="Google Shape;16;g1d141e32fb8_0_178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7" name="Google Shape;17;g1d141e32fb8_0_17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18" name="Google Shape;18;g1d141e32fb8_0_178"/>
          <p:cNvGrpSpPr/>
          <p:nvPr/>
        </p:nvGrpSpPr>
        <p:grpSpPr>
          <a:xfrm>
            <a:off x="-75" y="100"/>
            <a:ext cx="9144000" cy="734100"/>
            <a:chOff x="-75" y="100"/>
            <a:chExt cx="9144000" cy="734100"/>
          </a:xfrm>
        </p:grpSpPr>
        <p:sp>
          <p:nvSpPr>
            <p:cNvPr id="19" name="Google Shape;19;g1d141e32fb8_0_178"/>
            <p:cNvSpPr/>
            <p:nvPr/>
          </p:nvSpPr>
          <p:spPr>
            <a:xfrm>
              <a:off x="-75" y="100"/>
              <a:ext cx="9144000" cy="734100"/>
            </a:xfrm>
            <a:prstGeom prst="rect">
              <a:avLst/>
            </a:prstGeom>
            <a:solidFill>
              <a:srgbClr val="252C4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457200" algn="ctr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ru-RU" sz="1800" b="1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Together Emotional Intelligence Training™</a:t>
              </a:r>
              <a:endParaRPr sz="18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" name="Google Shape;20;g1d141e32fb8_0_17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23850" y="62413"/>
              <a:ext cx="2145514" cy="609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d141e32fb8_0_204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d141e32fb8_0_204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8" name="Google Shape;68;g1d141e32fb8_0_204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9" name="Google Shape;69;g1d141e32fb8_0_204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0" name="Google Shape;70;g1d141e32fb8_0_20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d141e32fb8_0_2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73" name="Google Shape;73;g1d141e32fb8_0_2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d141e32fb8_0_213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6" name="Google Shape;76;g1d141e32fb8_0_213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g1d141e32fb8_0_21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d141e32fb8_0_21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0a52e87ee3_1_36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20a52e87ee3_1_36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7" name="Google Shape;87;g20a52e87ee3_1_36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0a52e87ee3_1_367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0" name="Google Shape;90;g20a52e87ee3_1_367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1" name="Google Shape;91;g20a52e87ee3_1_367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0a52e87ee3_1_371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4" name="Google Shape;94;g20a52e87ee3_1_371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0a52e87ee3_1_37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g20a52e87ee3_1_37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8" name="Google Shape;98;g20a52e87ee3_1_374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9" name="Google Shape;99;g20a52e87ee3_1_37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0a52e87ee3_1_37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g20a52e87ee3_1_379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0a52e87ee3_1_382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5" name="Google Shape;105;g20a52e87ee3_1_382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06" name="Google Shape;106;g20a52e87ee3_1_382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g1d141e32fb8_0_226"/>
          <p:cNvSpPr txBox="1">
            <a:spLocks noGrp="1"/>
          </p:cNvSpPr>
          <p:nvPr>
            <p:ph type="title"/>
          </p:nvPr>
        </p:nvSpPr>
        <p:spPr>
          <a:xfrm>
            <a:off x="457200" y="797720"/>
            <a:ext cx="8229600" cy="6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g1d141e32fb8_0_2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g1d141e32fb8_0_2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g1d141e32fb8_0_2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g1d141e32fb8_0_2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27" name="Google Shape;27;g1d141e32fb8_0_226"/>
          <p:cNvGrpSpPr/>
          <p:nvPr/>
        </p:nvGrpSpPr>
        <p:grpSpPr>
          <a:xfrm>
            <a:off x="-75" y="100"/>
            <a:ext cx="9144000" cy="734100"/>
            <a:chOff x="-75" y="100"/>
            <a:chExt cx="9144000" cy="734100"/>
          </a:xfrm>
        </p:grpSpPr>
        <p:sp>
          <p:nvSpPr>
            <p:cNvPr id="28" name="Google Shape;28;g1d141e32fb8_0_226"/>
            <p:cNvSpPr/>
            <p:nvPr/>
          </p:nvSpPr>
          <p:spPr>
            <a:xfrm>
              <a:off x="-75" y="100"/>
              <a:ext cx="9144000" cy="734100"/>
            </a:xfrm>
            <a:prstGeom prst="rect">
              <a:avLst/>
            </a:prstGeom>
            <a:solidFill>
              <a:srgbClr val="252C4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457200" algn="ctr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ru-RU" sz="1800" b="1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Together Emotional Intelligence Training™</a:t>
              </a:r>
              <a:endParaRPr sz="18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9" name="Google Shape;29;g1d141e32fb8_0_226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23850" y="62413"/>
              <a:ext cx="2145514" cy="609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0a52e87ee3_1_386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9" name="Google Shape;109;g20a52e87ee3_1_386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0a52e87ee3_1_38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20a52e87ee3_1_38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13" name="Google Shape;113;g20a52e87ee3_1_389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4" name="Google Shape;114;g20a52e87ee3_1_38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g20a52e87ee3_1_389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0a52e87ee3_1_395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18" name="Google Shape;118;g20a52e87ee3_1_395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0a52e87ee3_1_398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1" name="Google Shape;121;g20a52e87ee3_1_398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g20a52e87ee3_1_398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0a52e87ee3_1_402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1d141e32fb8_0_219"/>
          <p:cNvSpPr txBox="1">
            <a:spLocks noGrp="1"/>
          </p:cNvSpPr>
          <p:nvPr>
            <p:ph type="title"/>
          </p:nvPr>
        </p:nvSpPr>
        <p:spPr>
          <a:xfrm>
            <a:off x="457200" y="881044"/>
            <a:ext cx="8229600" cy="5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g1d141e32fb8_0_2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g1d141e32fb8_0_21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4" name="Google Shape;34;g1d141e32fb8_0_2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g1d141e32fb8_0_2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g1d141e32fb8_0_2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37" name="Google Shape;37;g1d141e32fb8_0_219"/>
          <p:cNvGrpSpPr/>
          <p:nvPr/>
        </p:nvGrpSpPr>
        <p:grpSpPr>
          <a:xfrm>
            <a:off x="-75" y="100"/>
            <a:ext cx="9144000" cy="734100"/>
            <a:chOff x="-75" y="100"/>
            <a:chExt cx="9144000" cy="734100"/>
          </a:xfrm>
        </p:grpSpPr>
        <p:sp>
          <p:nvSpPr>
            <p:cNvPr id="38" name="Google Shape;38;g1d141e32fb8_0_219"/>
            <p:cNvSpPr/>
            <p:nvPr/>
          </p:nvSpPr>
          <p:spPr>
            <a:xfrm>
              <a:off x="-75" y="100"/>
              <a:ext cx="9144000" cy="734100"/>
            </a:xfrm>
            <a:prstGeom prst="rect">
              <a:avLst/>
            </a:prstGeom>
            <a:solidFill>
              <a:srgbClr val="252C4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457200" algn="ctr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ru-RU" sz="1800" b="1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Together Emotional Intelligence Training™</a:t>
              </a:r>
              <a:endParaRPr sz="18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9" name="Google Shape;39;g1d141e32fb8_0_21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23850" y="62413"/>
              <a:ext cx="2145514" cy="609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g1d141e32fb8_0_185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g1d141e32fb8_0_185"/>
          <p:cNvSpPr txBox="1">
            <a:spLocks noGrp="1"/>
          </p:cNvSpPr>
          <p:nvPr>
            <p:ph type="body" idx="1"/>
          </p:nvPr>
        </p:nvSpPr>
        <p:spPr>
          <a:xfrm>
            <a:off x="311700" y="1717650"/>
            <a:ext cx="8520600" cy="43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g1d141e32fb8_0_18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grpSp>
        <p:nvGrpSpPr>
          <p:cNvPr id="44" name="Google Shape;44;g1d141e32fb8_0_185"/>
          <p:cNvGrpSpPr/>
          <p:nvPr/>
        </p:nvGrpSpPr>
        <p:grpSpPr>
          <a:xfrm>
            <a:off x="-75" y="100"/>
            <a:ext cx="9144000" cy="734100"/>
            <a:chOff x="-75" y="100"/>
            <a:chExt cx="9144000" cy="734100"/>
          </a:xfrm>
        </p:grpSpPr>
        <p:sp>
          <p:nvSpPr>
            <p:cNvPr id="45" name="Google Shape;45;g1d141e32fb8_0_185"/>
            <p:cNvSpPr/>
            <p:nvPr/>
          </p:nvSpPr>
          <p:spPr>
            <a:xfrm>
              <a:off x="-75" y="100"/>
              <a:ext cx="9144000" cy="734100"/>
            </a:xfrm>
            <a:prstGeom prst="rect">
              <a:avLst/>
            </a:prstGeom>
            <a:solidFill>
              <a:srgbClr val="252C4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457200" algn="ctr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ru-RU" sz="1800" b="1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Together Emotional Intelligence Training™</a:t>
              </a:r>
              <a:endParaRPr sz="1800" b="1" i="1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6" name="Google Shape;46;g1d141e32fb8_0_18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223850" y="62413"/>
              <a:ext cx="2145514" cy="609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1d141e32fb8_0_182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9" name="Google Shape;49;g1d141e32fb8_0_18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d141e32fb8_0_18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g1d141e32fb8_0_18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3" name="Google Shape;53;g1d141e32fb8_0_189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4" name="Google Shape;54;g1d141e32fb8_0_18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d141e32fb8_0_19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g1d141e32fb8_0_19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d141e32fb8_0_19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0" name="Google Shape;60;g1d141e32fb8_0_19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1" name="Google Shape;61;g1d141e32fb8_0_19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d141e32fb8_0_201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64" name="Google Shape;64;g1d141e32fb8_0_20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ukrainianstogether.uk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d141e32fb8_0_17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080"/>
              </a:buClr>
              <a:buSzPts val="2800"/>
              <a:buFont typeface="Open Sans"/>
              <a:buNone/>
              <a:defRPr sz="2800" b="1" i="0" u="none" strike="noStrike" cap="none">
                <a:solidFill>
                  <a:srgbClr val="46808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g1d141e32fb8_0_17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" name="Google Shape;12;g1d141e32fb8_0_17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" name="Google Shape;13;g1d141e32fb8_0_174"/>
          <p:cNvSpPr/>
          <p:nvPr/>
        </p:nvSpPr>
        <p:spPr>
          <a:xfrm>
            <a:off x="-75" y="6325000"/>
            <a:ext cx="9144000" cy="532800"/>
          </a:xfrm>
          <a:prstGeom prst="rect">
            <a:avLst/>
          </a:prstGeom>
          <a:solidFill>
            <a:srgbClr val="252C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www.ukrainianstogether.uk</a:t>
            </a:r>
            <a:r>
              <a:rPr lang="ru-RU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							ukrainianstogether.uk@gmail.com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0a52e87ee3_1_35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g20a52e87ee3_1_35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g20a52e87ee3_1_359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jpg"/><Relationship Id="rId18" Type="http://schemas.openxmlformats.org/officeDocument/2006/relationships/image" Target="../media/image41.jpg"/><Relationship Id="rId3" Type="http://schemas.openxmlformats.org/officeDocument/2006/relationships/image" Target="../media/image15.jpg"/><Relationship Id="rId21" Type="http://schemas.openxmlformats.org/officeDocument/2006/relationships/image" Target="../media/image4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jpg"/><Relationship Id="rId11" Type="http://schemas.openxmlformats.org/officeDocument/2006/relationships/image" Target="../media/image34.png"/><Relationship Id="rId5" Type="http://schemas.openxmlformats.org/officeDocument/2006/relationships/image" Target="../media/image28.jp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jpg"/><Relationship Id="rId4" Type="http://schemas.openxmlformats.org/officeDocument/2006/relationships/image" Target="../media/image27.jpg"/><Relationship Id="rId9" Type="http://schemas.openxmlformats.org/officeDocument/2006/relationships/image" Target="../media/image32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g1d186fa06da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0999" y="791550"/>
            <a:ext cx="5482025" cy="334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g1d186fa06da_0_0"/>
          <p:cNvSpPr txBox="1">
            <a:spLocks noGrp="1"/>
          </p:cNvSpPr>
          <p:nvPr>
            <p:ph type="ctrTitle"/>
          </p:nvPr>
        </p:nvSpPr>
        <p:spPr>
          <a:xfrm>
            <a:off x="522000" y="4256399"/>
            <a:ext cx="8520600" cy="8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8333"/>
              <a:buNone/>
            </a:pPr>
            <a:r>
              <a:rPr lang="ru-RU" sz="4800">
                <a:solidFill>
                  <a:schemeClr val="accent5"/>
                </a:solidFill>
              </a:rPr>
              <a:t>From Odesa to Dundee</a:t>
            </a:r>
            <a:endParaRPr sz="4800">
              <a:solidFill>
                <a:schemeClr val="accent5"/>
              </a:solidFill>
            </a:endParaRPr>
          </a:p>
        </p:txBody>
      </p:sp>
      <p:sp>
        <p:nvSpPr>
          <p:cNvPr id="132" name="Google Shape;132;g1d186fa06da_0_0"/>
          <p:cNvSpPr txBox="1">
            <a:spLocks noGrp="1"/>
          </p:cNvSpPr>
          <p:nvPr>
            <p:ph type="subTitle" idx="1"/>
          </p:nvPr>
        </p:nvSpPr>
        <p:spPr>
          <a:xfrm>
            <a:off x="236650" y="5069699"/>
            <a:ext cx="8520600" cy="88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ru-RU">
                <a:solidFill>
                  <a:srgbClr val="232323"/>
                </a:solidFill>
              </a:rPr>
              <a:t>23 November 2023</a:t>
            </a:r>
            <a:endParaRPr>
              <a:solidFill>
                <a:srgbClr val="23232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ru-RU">
                <a:solidFill>
                  <a:srgbClr val="232323"/>
                </a:solidFill>
              </a:rPr>
              <a:t>Hanna Dushkova and Vitalii Diakov</a:t>
            </a:r>
            <a:endParaRPr>
              <a:solidFill>
                <a:srgbClr val="23232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23a5b415d4d_0_3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50204" y="896529"/>
            <a:ext cx="1793800" cy="179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23a5b415d4d_0_39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82999" y="2681300"/>
            <a:ext cx="4461001" cy="3345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g23a5b415d4d_0_398"/>
          <p:cNvSpPr txBox="1"/>
          <p:nvPr/>
        </p:nvSpPr>
        <p:spPr>
          <a:xfrm>
            <a:off x="420600" y="2127650"/>
            <a:ext cx="4151400" cy="41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lvl="0" indent="-266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ru-RU" sz="1600">
                <a:solidFill>
                  <a:schemeClr val="dk1"/>
                </a:solidFill>
              </a:rPr>
              <a:t>30 Ukrainians brought </a:t>
            </a:r>
            <a:r>
              <a:rPr lang="ru-RU" sz="1600" b="1">
                <a:solidFill>
                  <a:schemeClr val="dk1"/>
                </a:solidFill>
              </a:rPr>
              <a:t>TOGETHER </a:t>
            </a:r>
            <a:endParaRPr sz="1600" b="1">
              <a:solidFill>
                <a:schemeClr val="dk1"/>
              </a:solidFill>
            </a:endParaRPr>
          </a:p>
          <a:p>
            <a:pPr marL="285750" lvl="0" indent="-266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ru-RU" sz="1600">
                <a:solidFill>
                  <a:schemeClr val="dk1"/>
                </a:solidFill>
              </a:rPr>
              <a:t>Practical skills on how to </a:t>
            </a:r>
            <a:r>
              <a:rPr lang="ru-RU" sz="1600" b="1">
                <a:solidFill>
                  <a:schemeClr val="dk1"/>
                </a:solidFill>
              </a:rPr>
              <a:t>communicate effectively</a:t>
            </a:r>
            <a:r>
              <a:rPr lang="ru-RU" sz="1600">
                <a:solidFill>
                  <a:schemeClr val="dk1"/>
                </a:solidFill>
              </a:rPr>
              <a:t>, deal with emotions, stress and conflicts</a:t>
            </a:r>
            <a:endParaRPr sz="1600">
              <a:solidFill>
                <a:schemeClr val="dk1"/>
              </a:solidFill>
            </a:endParaRPr>
          </a:p>
          <a:p>
            <a:pPr marL="285750" lvl="0" indent="-266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ru-RU" sz="1600">
                <a:solidFill>
                  <a:schemeClr val="dk1"/>
                </a:solidFill>
              </a:rPr>
              <a:t>Build a network that helped participants to make friends and </a:t>
            </a:r>
            <a:r>
              <a:rPr lang="ru-RU" sz="1600" b="1">
                <a:solidFill>
                  <a:schemeClr val="dk1"/>
                </a:solidFill>
              </a:rPr>
              <a:t>give back support</a:t>
            </a:r>
            <a:r>
              <a:rPr lang="ru-RU" sz="1600">
                <a:solidFill>
                  <a:schemeClr val="dk1"/>
                </a:solidFill>
              </a:rPr>
              <a:t> to each other </a:t>
            </a:r>
            <a:endParaRPr sz="1600">
              <a:solidFill>
                <a:schemeClr val="dk1"/>
              </a:solidFill>
            </a:endParaRPr>
          </a:p>
          <a:p>
            <a:pPr marL="285750" lvl="0" indent="-266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ru-RU" sz="1600">
                <a:solidFill>
                  <a:schemeClr val="dk1"/>
                </a:solidFill>
              </a:rPr>
              <a:t>Experience of </a:t>
            </a:r>
            <a:r>
              <a:rPr lang="ru-RU" sz="1600" b="1">
                <a:solidFill>
                  <a:schemeClr val="dk1"/>
                </a:solidFill>
              </a:rPr>
              <a:t>volunteering</a:t>
            </a:r>
            <a:r>
              <a:rPr lang="ru-RU" sz="1600">
                <a:solidFill>
                  <a:schemeClr val="dk1"/>
                </a:solidFill>
              </a:rPr>
              <a:t> with The Circle (administration, catering, gardening)</a:t>
            </a:r>
            <a:endParaRPr sz="1600">
              <a:solidFill>
                <a:schemeClr val="dk1"/>
              </a:solidFill>
            </a:endParaRPr>
          </a:p>
          <a:p>
            <a:pPr marL="285750" lvl="0" indent="-2667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AutoNum type="arabicPeriod"/>
            </a:pPr>
            <a:r>
              <a:rPr lang="ru-RU" sz="1600">
                <a:solidFill>
                  <a:schemeClr val="dk1"/>
                </a:solidFill>
              </a:rPr>
              <a:t>Participants became more confident, found </a:t>
            </a:r>
            <a:r>
              <a:rPr lang="ru-RU" sz="1600" b="1">
                <a:solidFill>
                  <a:schemeClr val="dk1"/>
                </a:solidFill>
              </a:rPr>
              <a:t>paid jobs and volunteer, entered college</a:t>
            </a:r>
            <a:r>
              <a:rPr lang="ru-RU" sz="1600">
                <a:solidFill>
                  <a:schemeClr val="dk1"/>
                </a:solidFill>
              </a:rPr>
              <a:t> and some decided to start their businesses</a:t>
            </a:r>
            <a:endParaRPr sz="1600">
              <a:solidFill>
                <a:schemeClr val="dk1"/>
              </a:solidFill>
            </a:endParaRPr>
          </a:p>
        </p:txBody>
      </p:sp>
      <p:cxnSp>
        <p:nvCxnSpPr>
          <p:cNvPr id="221" name="Google Shape;221;g23a5b415d4d_0_398"/>
          <p:cNvCxnSpPr/>
          <p:nvPr/>
        </p:nvCxnSpPr>
        <p:spPr>
          <a:xfrm rot="10800000" flipH="1">
            <a:off x="420600" y="1914413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22" name="Google Shape;222;g23a5b415d4d_0_39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09700" y="1113300"/>
            <a:ext cx="1568000" cy="15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g23a5b415d4d_0_398"/>
          <p:cNvSpPr txBox="1">
            <a:spLocks noGrp="1"/>
          </p:cNvSpPr>
          <p:nvPr>
            <p:ph type="title"/>
          </p:nvPr>
        </p:nvSpPr>
        <p:spPr>
          <a:xfrm>
            <a:off x="311700" y="896514"/>
            <a:ext cx="8520600" cy="10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>
                <a:solidFill>
                  <a:schemeClr val="accent1"/>
                </a:solidFill>
              </a:rPr>
              <a:t>Ukrainians </a:t>
            </a:r>
            <a:r>
              <a:rPr lang="ru-RU" sz="2700">
                <a:solidFill>
                  <a:schemeClr val="accent1"/>
                </a:solidFill>
              </a:rPr>
              <a:t>Together</a:t>
            </a:r>
            <a:r>
              <a:rPr lang="ru-RU">
                <a:solidFill>
                  <a:schemeClr val="accent1"/>
                </a:solidFill>
              </a:rPr>
              <a:t> / Hidden Talents</a:t>
            </a:r>
            <a:br>
              <a:rPr lang="ru-RU">
                <a:solidFill>
                  <a:schemeClr val="accent1"/>
                </a:solidFill>
              </a:rPr>
            </a:br>
            <a:r>
              <a:rPr lang="ru-RU">
                <a:solidFill>
                  <a:schemeClr val="accent1"/>
                </a:solidFill>
              </a:rPr>
              <a:t>in partnership with The CIRCLE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a52e87ee3_1_478"/>
          <p:cNvSpPr txBox="1">
            <a:spLocks noGrp="1"/>
          </p:cNvSpPr>
          <p:nvPr>
            <p:ph type="title"/>
          </p:nvPr>
        </p:nvSpPr>
        <p:spPr>
          <a:xfrm>
            <a:off x="311700" y="867228"/>
            <a:ext cx="8520600" cy="10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>
                <a:solidFill>
                  <a:schemeClr val="accent5"/>
                </a:solidFill>
              </a:rPr>
              <a:t>Basic mediation skills for Scottish Refugee Council and refugee leaders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30" name="Google Shape;230;g20a52e87ee3_1_4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1575" y="2499800"/>
            <a:ext cx="4060426" cy="3045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g20a52e87ee3_1_4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90150" y="2499794"/>
            <a:ext cx="4060426" cy="304532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2" name="Google Shape;232;g20a52e87ee3_1_478"/>
          <p:cNvCxnSpPr/>
          <p:nvPr/>
        </p:nvCxnSpPr>
        <p:spPr>
          <a:xfrm rot="10800000" flipH="1">
            <a:off x="447800" y="19718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0a52e87ee3_1_499"/>
          <p:cNvSpPr txBox="1">
            <a:spLocks noGrp="1"/>
          </p:cNvSpPr>
          <p:nvPr>
            <p:ph type="title"/>
          </p:nvPr>
        </p:nvSpPr>
        <p:spPr>
          <a:xfrm>
            <a:off x="311700" y="867225"/>
            <a:ext cx="8520600" cy="12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ru-RU">
                <a:solidFill>
                  <a:srgbClr val="E69138"/>
                </a:solidFill>
              </a:rPr>
              <a:t>Peacebuilding Skills for Ukrainian Children</a:t>
            </a:r>
            <a:endParaRPr>
              <a:solidFill>
                <a:srgbClr val="E69138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11"/>
              <a:buNone/>
            </a:pPr>
            <a:r>
              <a:rPr lang="ru-RU">
                <a:solidFill>
                  <a:srgbClr val="E69138"/>
                </a:solidFill>
              </a:rPr>
              <a:t>Ukrainians Together Kids</a:t>
            </a:r>
            <a:endParaRPr>
              <a:solidFill>
                <a:srgbClr val="E69138"/>
              </a:solidFill>
            </a:endParaRPr>
          </a:p>
        </p:txBody>
      </p:sp>
      <p:pic>
        <p:nvPicPr>
          <p:cNvPr id="239" name="Google Shape;239;g20a52e87ee3_1_499"/>
          <p:cNvPicPr preferRelativeResize="0"/>
          <p:nvPr/>
        </p:nvPicPr>
        <p:blipFill rotWithShape="1">
          <a:blip r:embed="rId3">
            <a:alphaModFix/>
          </a:blip>
          <a:srcRect l="14777" t="16159" r="12748" b="2020"/>
          <a:stretch/>
        </p:blipFill>
        <p:spPr>
          <a:xfrm>
            <a:off x="4572000" y="2325575"/>
            <a:ext cx="4260300" cy="3606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0" name="Google Shape;240;g20a52e87ee3_1_499"/>
          <p:cNvCxnSpPr/>
          <p:nvPr/>
        </p:nvCxnSpPr>
        <p:spPr>
          <a:xfrm rot="10800000" flipH="1">
            <a:off x="447800" y="19718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41" name="Google Shape;241;g20a52e87ee3_1_499"/>
          <p:cNvPicPr preferRelativeResize="0"/>
          <p:nvPr/>
        </p:nvPicPr>
        <p:blipFill rotWithShape="1">
          <a:blip r:embed="rId4">
            <a:alphaModFix/>
          </a:blip>
          <a:srcRect l="7162" r="7162"/>
          <a:stretch/>
        </p:blipFill>
        <p:spPr>
          <a:xfrm>
            <a:off x="311700" y="2325575"/>
            <a:ext cx="4120275" cy="360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9e16fb679e_0_22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Success stories of Ukrainians Together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48" name="Google Shape;248;g29e16fb679e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075" y="1777918"/>
            <a:ext cx="2817850" cy="3757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29e16fb679e_0_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0513" y="2288075"/>
            <a:ext cx="2042965" cy="3757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g29e16fb679e_0_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2175" y="1717332"/>
            <a:ext cx="2817851" cy="42254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1" name="Google Shape;251;g29e16fb679e_0_22"/>
          <p:cNvCxnSpPr/>
          <p:nvPr/>
        </p:nvCxnSpPr>
        <p:spPr>
          <a:xfrm rot="10800000" flipH="1">
            <a:off x="363075" y="16307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9e16fb679e_0_29"/>
          <p:cNvSpPr txBox="1">
            <a:spLocks noGrp="1"/>
          </p:cNvSpPr>
          <p:nvPr>
            <p:ph type="title"/>
          </p:nvPr>
        </p:nvSpPr>
        <p:spPr>
          <a:xfrm>
            <a:off x="311700" y="8525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Valentina’s quotes on </a:t>
            </a:r>
            <a:endParaRPr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benefits in the project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58" name="Google Shape;258;g29e16fb679e_0_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3625" y="1137375"/>
            <a:ext cx="3576074" cy="4768125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g29e16fb679e_0_29"/>
          <p:cNvSpPr txBox="1"/>
          <p:nvPr/>
        </p:nvSpPr>
        <p:spPr>
          <a:xfrm>
            <a:off x="392425" y="1856175"/>
            <a:ext cx="4616700" cy="40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support from trainers 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welcoming environment for self-development 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warm circle of people who understand your problems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raised my self-determination, confidence and vision of my future life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mindset shift from “sitting on the same place” to “I need to do something”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new connections and networking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29e16fb679e_0_65"/>
          <p:cNvSpPr txBox="1">
            <a:spLocks noGrp="1"/>
          </p:cNvSpPr>
          <p:nvPr>
            <p:ph type="title"/>
          </p:nvPr>
        </p:nvSpPr>
        <p:spPr>
          <a:xfrm>
            <a:off x="311700" y="8525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Valentina’s successes</a:t>
            </a:r>
            <a:endParaRPr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and results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66" name="Google Shape;266;g29e16fb679e_0_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3625" y="1137375"/>
            <a:ext cx="3576074" cy="4768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29e16fb679e_0_65"/>
          <p:cNvSpPr txBox="1"/>
          <p:nvPr/>
        </p:nvSpPr>
        <p:spPr>
          <a:xfrm>
            <a:off x="483600" y="2028700"/>
            <a:ext cx="4575900" cy="3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learning English in college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enrolled in college course to started her requalification as an accountant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gained job experience working in the hotel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volunteering experience with the Cancer Research Charity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currently volunteers in the Charity ‘Wardrobe’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9e16fb679e_0_37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Halina’s quotes on benefits in the project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74" name="Google Shape;274;g29e16fb679e_0_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500" y="1442450"/>
            <a:ext cx="2750578" cy="4726374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g29e16fb679e_0_37"/>
          <p:cNvSpPr txBox="1"/>
          <p:nvPr/>
        </p:nvSpPr>
        <p:spPr>
          <a:xfrm>
            <a:off x="3881200" y="1630725"/>
            <a:ext cx="4753200" cy="45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mixture of valuable theory and practical exercises at the training 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created trustful environment during learning sessions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raising my awareness and motivation to be more proactive, which helped me integrate and socialize fast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communication with the peers 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exchange of the information and our experiences with other participants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9e16fb679e_0_73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Halina’s successes and results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82" name="Google Shape;282;g29e16fb679e_0_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025" y="1630725"/>
            <a:ext cx="2286525" cy="42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g29e16fb679e_0_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1925" y="1630725"/>
            <a:ext cx="2058225" cy="2747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g29e16fb679e_0_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1925" y="3535125"/>
            <a:ext cx="2058225" cy="230067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g29e16fb679e_0_73"/>
          <p:cNvSpPr txBox="1"/>
          <p:nvPr/>
        </p:nvSpPr>
        <p:spPr>
          <a:xfrm>
            <a:off x="4818900" y="1630713"/>
            <a:ext cx="4325100" cy="45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build my confidence in communication and resolving any kind of conflicts and misunderstandings 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started to grow and develop in different areas so fast, that  I even didn't expect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used new knowledge and skills in resolving community conflicts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found the job which inspire 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attending English classes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●"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make friends at the project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9e16fb679e_0_52"/>
          <p:cNvSpPr txBox="1">
            <a:spLocks noGrp="1"/>
          </p:cNvSpPr>
          <p:nvPr>
            <p:ph type="title"/>
          </p:nvPr>
        </p:nvSpPr>
        <p:spPr>
          <a:xfrm>
            <a:off x="445475" y="8818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Halina leads the vocal ensemble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292" name="Google Shape;292;g29e16fb679e_0_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325" y="1743800"/>
            <a:ext cx="3317075" cy="4059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g29e16fb679e_0_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2726" y="3429000"/>
            <a:ext cx="3317074" cy="2632874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g29e16fb679e_0_52"/>
          <p:cNvSpPr txBox="1"/>
          <p:nvPr/>
        </p:nvSpPr>
        <p:spPr>
          <a:xfrm>
            <a:off x="3557400" y="1645375"/>
            <a:ext cx="5348700" cy="17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Halina currently leads the</a:t>
            </a:r>
            <a:endParaRPr sz="2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Vocal Ensemble “Berehynia” which</a:t>
            </a:r>
            <a:endParaRPr sz="2000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grew up from 12 to 35 members </a:t>
            </a:r>
            <a:endParaRPr sz="2000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after taking part in the project Ukrainians Together</a:t>
            </a:r>
            <a:endParaRPr sz="2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9e16fb679e_0_46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Denis and Marina’s on benefits in the project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301" name="Google Shape;301;g29e16fb679e_0_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850" y="1703974"/>
            <a:ext cx="2895601" cy="434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g29e16fb679e_0_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8800" y="3313302"/>
            <a:ext cx="2313750" cy="27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29e16fb679e_0_46"/>
          <p:cNvSpPr txBox="1"/>
          <p:nvPr/>
        </p:nvSpPr>
        <p:spPr>
          <a:xfrm>
            <a:off x="3372300" y="2140025"/>
            <a:ext cx="5460000" cy="102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educational process in the facilitated warm circles where we could exchange our thoughts, experiences 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4" name="Google Shape;304;g29e16fb679e_0_46"/>
          <p:cNvSpPr txBox="1"/>
          <p:nvPr/>
        </p:nvSpPr>
        <p:spPr>
          <a:xfrm>
            <a:off x="5792550" y="3013450"/>
            <a:ext cx="3263400" cy="33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raising our awareness which stimulated to move forward 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building personal confidence what allowed us to settle our life in Scotland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pen Sans"/>
              <a:buChar char="●"/>
            </a:pPr>
            <a:r>
              <a:rPr lang="ru-RU" sz="19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personal development and gaining new skills for easier integration</a:t>
            </a:r>
            <a:endParaRPr sz="19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3a5b415d4d_0_50"/>
          <p:cNvSpPr txBox="1"/>
          <p:nvPr/>
        </p:nvSpPr>
        <p:spPr>
          <a:xfrm>
            <a:off x="225200" y="1340225"/>
            <a:ext cx="5638800" cy="17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A40"/>
              </a:buClr>
              <a:buSzPts val="3600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We help people to resolve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A40"/>
              </a:buClr>
              <a:buSzPts val="3600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conflicts peacefully 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A40"/>
              </a:buClr>
              <a:buSzPts val="3600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through negotiations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A40"/>
              </a:buClr>
              <a:buSzPts val="3600"/>
              <a:buFont typeface="Arial"/>
              <a:buNone/>
            </a:pPr>
            <a:endParaRPr sz="3600" b="1">
              <a:solidFill>
                <a:srgbClr val="347869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138" name="Google Shape;138;g23a5b415d4d_0_50"/>
          <p:cNvSpPr txBox="1"/>
          <p:nvPr/>
        </p:nvSpPr>
        <p:spPr>
          <a:xfrm>
            <a:off x="225200" y="3429000"/>
            <a:ext cx="7124700" cy="30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875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000">
                <a:solidFill>
                  <a:srgbClr val="232323"/>
                </a:solidFill>
              </a:rPr>
              <a:t>From our background and experience we know that conflict never bring relief or satisfaction. So improving our communication skills and awareness are very important. Being qualified</a:t>
            </a:r>
            <a:r>
              <a:rPr lang="ru-RU" sz="2000" b="0" i="0" u="none" strike="noStrike" cap="none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 lawyers and mediators from Ukraine </a:t>
            </a:r>
            <a:r>
              <a:rPr lang="ru-RU" sz="2000">
                <a:solidFill>
                  <a:srgbClr val="232323"/>
                </a:solidFill>
              </a:rPr>
              <a:t>we are using our skills and knowledge to: </a:t>
            </a:r>
            <a:endParaRPr sz="2000">
              <a:solidFill>
                <a:srgbClr val="232323"/>
              </a:solidFill>
            </a:endParaRPr>
          </a:p>
          <a:p>
            <a:pPr marL="457200" marR="15875" lvl="0" indent="-355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2323"/>
              </a:buClr>
              <a:buSzPts val="2000"/>
              <a:buChar char="●"/>
            </a:pPr>
            <a:r>
              <a:rPr lang="ru-RU" sz="2000">
                <a:solidFill>
                  <a:srgbClr val="232323"/>
                </a:solidFill>
              </a:rPr>
              <a:t>support people in communication</a:t>
            </a:r>
            <a:endParaRPr sz="2000">
              <a:solidFill>
                <a:srgbClr val="232323"/>
              </a:solidFill>
            </a:endParaRPr>
          </a:p>
          <a:p>
            <a:pPr marL="457200" marR="15875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SzPts val="2000"/>
              <a:buChar char="●"/>
            </a:pPr>
            <a:r>
              <a:rPr lang="ru-RU" sz="2000">
                <a:solidFill>
                  <a:srgbClr val="232323"/>
                </a:solidFill>
              </a:rPr>
              <a:t>educate on emotional intelligence and conflict resolution</a:t>
            </a:r>
            <a:endParaRPr sz="2000">
              <a:solidFill>
                <a:srgbClr val="232323"/>
              </a:solidFill>
            </a:endParaRPr>
          </a:p>
          <a:p>
            <a:pPr marL="457200" marR="15875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SzPts val="2000"/>
              <a:buChar char="●"/>
            </a:pPr>
            <a:r>
              <a:rPr lang="ru-RU" sz="2000">
                <a:solidFill>
                  <a:srgbClr val="232323"/>
                </a:solidFill>
              </a:rPr>
              <a:t>create a safe place where people can share and learn</a:t>
            </a:r>
            <a:endParaRPr sz="1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" name="Google Shape;139;g23a5b415d4d_0_50"/>
          <p:cNvCxnSpPr/>
          <p:nvPr/>
        </p:nvCxnSpPr>
        <p:spPr>
          <a:xfrm rot="10800000" flipH="1">
            <a:off x="374900" y="31366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40" name="Google Shape;140;g23a5b415d4d_0_50"/>
          <p:cNvPicPr preferRelativeResize="0"/>
          <p:nvPr/>
        </p:nvPicPr>
        <p:blipFill rotWithShape="1">
          <a:blip r:embed="rId3">
            <a:alphaModFix/>
          </a:blip>
          <a:srcRect l="33919" t="13136" r="33922" b="41344"/>
          <a:stretch/>
        </p:blipFill>
        <p:spPr>
          <a:xfrm>
            <a:off x="6203450" y="785100"/>
            <a:ext cx="2716500" cy="26439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9e16fb679e_0_88"/>
          <p:cNvSpPr txBox="1">
            <a:spLocks noGrp="1"/>
          </p:cNvSpPr>
          <p:nvPr>
            <p:ph type="title"/>
          </p:nvPr>
        </p:nvSpPr>
        <p:spPr>
          <a:xfrm>
            <a:off x="311700" y="86721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accent5"/>
                </a:solidFill>
              </a:rPr>
              <a:t>Denis and Marina successes</a:t>
            </a:r>
            <a:endParaRPr>
              <a:solidFill>
                <a:schemeClr val="accent5"/>
              </a:solidFill>
            </a:endParaRPr>
          </a:p>
        </p:txBody>
      </p:sp>
      <p:pic>
        <p:nvPicPr>
          <p:cNvPr id="311" name="Google Shape;311;g29e16fb679e_0_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850" y="1703974"/>
            <a:ext cx="2895601" cy="434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g29e16fb679e_0_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8800" y="3240027"/>
            <a:ext cx="2313750" cy="273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29e16fb679e_0_88"/>
          <p:cNvSpPr txBox="1"/>
          <p:nvPr/>
        </p:nvSpPr>
        <p:spPr>
          <a:xfrm>
            <a:off x="3372300" y="1630725"/>
            <a:ext cx="5460000" cy="15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 became more confident and aware about our future live in Scotland</a:t>
            </a:r>
            <a:endParaRPr sz="1800" b="1">
              <a:solidFill>
                <a:schemeClr val="accent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Developed our communication skills and emotional intelligence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Gained volunteer experience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4" name="Google Shape;314;g29e16fb679e_0_88"/>
          <p:cNvSpPr txBox="1"/>
          <p:nvPr/>
        </p:nvSpPr>
        <p:spPr>
          <a:xfrm>
            <a:off x="5689975" y="3059350"/>
            <a:ext cx="3263400" cy="23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 found paid job in the gardening 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 found friends at the Project 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</a:pPr>
            <a:r>
              <a:rPr lang="ru-RU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We feel ourselves as active members of this community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0a52e87ee3_1_339"/>
          <p:cNvSpPr txBox="1"/>
          <p:nvPr/>
        </p:nvSpPr>
        <p:spPr>
          <a:xfrm>
            <a:off x="499050" y="259925"/>
            <a:ext cx="81459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3000" b="1">
                <a:solidFill>
                  <a:schemeClr val="accent5"/>
                </a:solidFill>
              </a:rPr>
              <a:t>A big thanks to organisations who support and work with us together</a:t>
            </a:r>
            <a:endParaRPr sz="3000" b="1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0" name="Google Shape;320;g20a52e87ee3_1_3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04975" y="4392925"/>
            <a:ext cx="1038850" cy="10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g20a52e87ee3_1_3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475" y="1262275"/>
            <a:ext cx="1192025" cy="119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g20a52e87ee3_1_3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42763" y="1338863"/>
            <a:ext cx="1038850" cy="10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g20a52e87ee3_1_3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9675" y="2593975"/>
            <a:ext cx="1643627" cy="72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20a52e87ee3_1_33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67450" y="1279013"/>
            <a:ext cx="1192025" cy="1212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20a52e87ee3_1_33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465909" y="2591008"/>
            <a:ext cx="792600" cy="911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20a52e87ee3_1_33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389688" y="5618780"/>
            <a:ext cx="1192049" cy="95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20a52e87ee3_1_33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04450" y="3600317"/>
            <a:ext cx="103887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g20a52e87ee3_1_339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577100" y="3604925"/>
            <a:ext cx="1280300" cy="93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g20a52e87ee3_1_33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191163" y="3501564"/>
            <a:ext cx="1192050" cy="993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g20a52e87ee3_1_33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610975" y="1538558"/>
            <a:ext cx="4415150" cy="3345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g20a52e87ee3_1_339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904975" y="2653809"/>
            <a:ext cx="1280294" cy="598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g20a52e87ee3_1_33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204450" y="4754925"/>
            <a:ext cx="1337207" cy="59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g20a52e87ee3_1_339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889388" y="4929071"/>
            <a:ext cx="1038875" cy="1315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20a52e87ee3_1_33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466822" y="4929075"/>
            <a:ext cx="2472077" cy="59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g20a52e87ee3_1_33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5" y="5432473"/>
            <a:ext cx="1337200" cy="1328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g20a52e87ee3_1_33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6334368" y="5572723"/>
            <a:ext cx="2691756" cy="59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g20a52e87ee3_1_33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541637" y="5649067"/>
            <a:ext cx="1643625" cy="895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g20a52e87ee3_1_339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2855588" y="4887884"/>
            <a:ext cx="1643625" cy="688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g20a52e87ee3_1_339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5928262" y="6171723"/>
            <a:ext cx="1911538" cy="59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5" name="Google Shape;345;g23a3e8776b1_0_1"/>
          <p:cNvCxnSpPr/>
          <p:nvPr/>
        </p:nvCxnSpPr>
        <p:spPr>
          <a:xfrm>
            <a:off x="368575" y="2476375"/>
            <a:ext cx="6781500" cy="225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6" name="Google Shape;346;g23a3e8776b1_0_1"/>
          <p:cNvSpPr txBox="1">
            <a:spLocks noGrp="1"/>
          </p:cNvSpPr>
          <p:nvPr>
            <p:ph type="body" idx="2"/>
          </p:nvPr>
        </p:nvSpPr>
        <p:spPr>
          <a:xfrm>
            <a:off x="270650" y="2624300"/>
            <a:ext cx="4838100" cy="13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 sz="2000">
                <a:latin typeface="Arial"/>
                <a:ea typeface="Arial"/>
                <a:cs typeface="Arial"/>
                <a:sym typeface="Arial"/>
              </a:rPr>
              <a:t>New project will continue our work and bring support and services to more communities and organisations.</a:t>
            </a:r>
            <a:endParaRPr sz="3800"/>
          </a:p>
        </p:txBody>
      </p:sp>
      <p:sp>
        <p:nvSpPr>
          <p:cNvPr id="347" name="Google Shape;347;g23a3e8776b1_0_1"/>
          <p:cNvSpPr txBox="1">
            <a:spLocks noGrp="1"/>
          </p:cNvSpPr>
          <p:nvPr>
            <p:ph type="subTitle" idx="4294967295"/>
          </p:nvPr>
        </p:nvSpPr>
        <p:spPr>
          <a:xfrm>
            <a:off x="363900" y="1341450"/>
            <a:ext cx="8416200" cy="1009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The project has grown 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0555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and became a social enterprise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348" name="Google Shape;348;g23a3e8776b1_0_1"/>
          <p:cNvSpPr/>
          <p:nvPr/>
        </p:nvSpPr>
        <p:spPr>
          <a:xfrm>
            <a:off x="5680750" y="862900"/>
            <a:ext cx="2814900" cy="2530500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89999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Bring </a:t>
            </a:r>
            <a:endParaRPr sz="2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89999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Together</a:t>
            </a:r>
            <a:endParaRPr sz="2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9" name="Google Shape;349;g23a3e8776b1_0_1"/>
          <p:cNvSpPr txBox="1"/>
          <p:nvPr/>
        </p:nvSpPr>
        <p:spPr>
          <a:xfrm>
            <a:off x="368575" y="3932000"/>
            <a:ext cx="8114700" cy="1077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i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We want our communities became safe and diverse where people can share, learn, use their experiences and turn our differences in opportunities.</a:t>
            </a:r>
            <a:endParaRPr sz="2000" i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0a52e87ee3_1_0"/>
          <p:cNvSpPr txBox="1">
            <a:spLocks noGrp="1"/>
          </p:cNvSpPr>
          <p:nvPr>
            <p:ph type="title"/>
          </p:nvPr>
        </p:nvSpPr>
        <p:spPr>
          <a:xfrm>
            <a:off x="311700" y="877872"/>
            <a:ext cx="8520600" cy="69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ru-RU" sz="3000">
                <a:solidFill>
                  <a:schemeClr val="accent5"/>
                </a:solidFill>
              </a:rPr>
              <a:t>How we can work together</a:t>
            </a:r>
            <a:endParaRPr sz="3000" b="1">
              <a:solidFill>
                <a:schemeClr val="accent5"/>
              </a:solidFill>
            </a:endParaRPr>
          </a:p>
        </p:txBody>
      </p:sp>
      <p:graphicFrame>
        <p:nvGraphicFramePr>
          <p:cNvPr id="355" name="Google Shape;355;g20a52e87ee3_1_0"/>
          <p:cNvGraphicFramePr/>
          <p:nvPr/>
        </p:nvGraphicFramePr>
        <p:xfrm>
          <a:off x="311700" y="1997042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{D76C1E8C-2040-4DB9-B180-5F9D1FB0098D}</a:tableStyleId>
              </a:tblPr>
              <a:tblGrid>
                <a:gridCol w="426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0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/>
                        <a:t>Volunteers and mentors </a:t>
                      </a:r>
                      <a:endParaRPr sz="19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 b="0"/>
                        <a:t>help the project and support refugees in their integration and employability</a:t>
                      </a:r>
                      <a:endParaRPr sz="1900" b="0" u="none" strike="noStrike" cap="none"/>
                    </a:p>
                  </a:txBody>
                  <a:tcPr marL="91450" marR="91450" marT="60975" marB="609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/>
                        <a:t>Work with us</a:t>
                      </a:r>
                      <a:endParaRPr sz="19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 b="0"/>
                        <a:t>deliver training workshops resolution in your communities</a:t>
                      </a:r>
                      <a:endParaRPr sz="1900" b="0" u="none" strike="noStrike" cap="none"/>
                    </a:p>
                  </a:txBody>
                  <a:tcPr marL="91450" marR="91450" marT="60975" marB="60975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5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 b="1">
                          <a:solidFill>
                            <a:schemeClr val="lt1"/>
                          </a:solidFill>
                        </a:rPr>
                        <a:t>Buy our service</a:t>
                      </a:r>
                      <a:endParaRPr sz="1900" b="1">
                        <a:solidFill>
                          <a:schemeClr val="lt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Arial"/>
                        <a:buNone/>
                      </a:pPr>
                      <a:endParaRPr sz="1900" b="1">
                        <a:solidFill>
                          <a:schemeClr val="lt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>
                          <a:solidFill>
                            <a:schemeClr val="lt1"/>
                          </a:solidFill>
                        </a:rPr>
                        <a:t>designing learning programmes for your organisation and upskilling teams</a:t>
                      </a:r>
                      <a:endParaRPr sz="1900" b="1">
                        <a:solidFill>
                          <a:srgbClr val="FFFFFF"/>
                        </a:solidFill>
                      </a:endParaRPr>
                    </a:p>
                  </a:txBody>
                  <a:tcPr marL="91450" marR="91450" marT="60975" marB="609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 b="1">
                          <a:solidFill>
                            <a:srgbClr val="FFFFFF"/>
                          </a:solidFill>
                        </a:rPr>
                        <a:t>Spaces for learning</a:t>
                      </a:r>
                      <a:endParaRPr sz="1900" u="none" strike="noStrike" cap="none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>
                        <a:solidFill>
                          <a:srgbClr val="FFFFFF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>
                          <a:solidFill>
                            <a:srgbClr val="FFFFFF"/>
                          </a:solidFill>
                        </a:rPr>
                        <a:t>We seek places for safe sharing</a:t>
                      </a:r>
                      <a:endParaRPr sz="1900">
                        <a:solidFill>
                          <a:srgbClr val="FFFFFF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ru-RU" sz="1900">
                          <a:solidFill>
                            <a:srgbClr val="FFFFFF"/>
                          </a:solidFill>
                        </a:rPr>
                        <a:t>and learning</a:t>
                      </a:r>
                      <a:endParaRPr sz="1900" u="none" strike="noStrike" cap="none"/>
                    </a:p>
                  </a:txBody>
                  <a:tcPr marL="91450" marR="91450" marT="60975" marB="60975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91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356" name="Google Shape;356;g20a52e87ee3_1_0"/>
          <p:cNvCxnSpPr/>
          <p:nvPr/>
        </p:nvCxnSpPr>
        <p:spPr>
          <a:xfrm rot="10800000" flipH="1">
            <a:off x="311700" y="1567875"/>
            <a:ext cx="5489100" cy="5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2" name="Google Shape;362;g20a52e87ee3_1_471"/>
          <p:cNvCxnSpPr/>
          <p:nvPr/>
        </p:nvCxnSpPr>
        <p:spPr>
          <a:xfrm rot="10800000" flipH="1">
            <a:off x="3197700" y="3703900"/>
            <a:ext cx="5489100" cy="5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3" name="Google Shape;363;g20a52e87ee3_1_471"/>
          <p:cNvSpPr txBox="1">
            <a:spLocks noGrp="1"/>
          </p:cNvSpPr>
          <p:nvPr>
            <p:ph type="title"/>
          </p:nvPr>
        </p:nvSpPr>
        <p:spPr>
          <a:xfrm>
            <a:off x="457200" y="911478"/>
            <a:ext cx="8229600" cy="9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000">
                <a:solidFill>
                  <a:schemeClr val="accent5"/>
                </a:solidFill>
              </a:rPr>
              <a:t>Join next workshop </a:t>
            </a:r>
            <a:endParaRPr sz="3000">
              <a:solidFill>
                <a:schemeClr val="accent5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000">
                <a:solidFill>
                  <a:schemeClr val="accent5"/>
                </a:solidFill>
              </a:rPr>
              <a:t>7 December 10 am City Quay</a:t>
            </a:r>
            <a:endParaRPr sz="3000">
              <a:solidFill>
                <a:schemeClr val="accent5"/>
              </a:solidFill>
            </a:endParaRPr>
          </a:p>
        </p:txBody>
      </p:sp>
      <p:pic>
        <p:nvPicPr>
          <p:cNvPr id="364" name="Google Shape;364;g20a52e87ee3_1_4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174413"/>
            <a:ext cx="6098852" cy="3049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g20a52e87ee3_1_471" descr="page1image169212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09977" y="3844570"/>
            <a:ext cx="2176822" cy="2133286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20a52e87ee3_1_471"/>
          <p:cNvSpPr txBox="1"/>
          <p:nvPr/>
        </p:nvSpPr>
        <p:spPr>
          <a:xfrm>
            <a:off x="6509988" y="2800625"/>
            <a:ext cx="21768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Scan QR code</a:t>
            </a:r>
            <a:endParaRPr sz="1800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to register</a:t>
            </a:r>
            <a:endParaRPr sz="1800" b="1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g238de7e4deb_0_7"/>
          <p:cNvPicPr preferRelativeResize="0"/>
          <p:nvPr/>
        </p:nvPicPr>
        <p:blipFill rotWithShape="1">
          <a:blip r:embed="rId3">
            <a:alphaModFix/>
          </a:blip>
          <a:srcRect b="10466"/>
          <a:stretch/>
        </p:blipFill>
        <p:spPr>
          <a:xfrm>
            <a:off x="0" y="739250"/>
            <a:ext cx="9144000" cy="556995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g238de7e4deb_0_7"/>
          <p:cNvSpPr txBox="1">
            <a:spLocks noGrp="1"/>
          </p:cNvSpPr>
          <p:nvPr>
            <p:ph type="body" idx="1"/>
          </p:nvPr>
        </p:nvSpPr>
        <p:spPr>
          <a:xfrm>
            <a:off x="329250" y="816175"/>
            <a:ext cx="4114800" cy="11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ru-RU" sz="3000" b="1">
                <a:solidFill>
                  <a:schemeClr val="accent5"/>
                </a:solidFill>
                <a:highlight>
                  <a:schemeClr val="lt1"/>
                </a:highlight>
              </a:rPr>
              <a:t> Join our community</a:t>
            </a:r>
            <a:endParaRPr sz="3000" b="1">
              <a:solidFill>
                <a:schemeClr val="accent5"/>
              </a:solidFill>
              <a:highlight>
                <a:schemeClr val="lt1"/>
              </a:highlight>
            </a:endParaRPr>
          </a:p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ru-RU" sz="3000" b="1">
                <a:solidFill>
                  <a:schemeClr val="accent5"/>
                </a:solidFill>
                <a:highlight>
                  <a:schemeClr val="lt1"/>
                </a:highlight>
              </a:rPr>
              <a:t> on social media </a:t>
            </a:r>
            <a:endParaRPr sz="2200" b="1">
              <a:solidFill>
                <a:schemeClr val="accent5"/>
              </a:solidFill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g21754dc75a3_0_18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7762" y="758075"/>
            <a:ext cx="3168471" cy="3168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g21754dc75a3_0_1832"/>
          <p:cNvSpPr txBox="1">
            <a:spLocks noGrp="1"/>
          </p:cNvSpPr>
          <p:nvPr>
            <p:ph type="body" idx="1"/>
          </p:nvPr>
        </p:nvSpPr>
        <p:spPr>
          <a:xfrm>
            <a:off x="411200" y="3613825"/>
            <a:ext cx="8520600" cy="19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333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Thank you Dundee and Scotland</a:t>
            </a:r>
            <a:endParaRPr sz="3333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333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for the warmest welcome and opportunity </a:t>
            </a:r>
            <a:endParaRPr sz="3333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ru-RU" sz="3333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to start a new life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3a5b415d4d_0_0"/>
          <p:cNvSpPr txBox="1">
            <a:spLocks noGrp="1"/>
          </p:cNvSpPr>
          <p:nvPr>
            <p:ph type="ctrTitle"/>
          </p:nvPr>
        </p:nvSpPr>
        <p:spPr>
          <a:xfrm>
            <a:off x="311700" y="2141225"/>
            <a:ext cx="4605000" cy="3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80"/>
              <a:buNone/>
            </a:pPr>
            <a:r>
              <a:rPr lang="ru-RU" sz="20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than 12 million people left their homes and sought a safe place in other regions of Ukraine and abroad. </a:t>
            </a:r>
            <a:endParaRPr sz="2000" b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4680"/>
              <a:buNone/>
            </a:pPr>
            <a:r>
              <a:rPr lang="ru-RU" sz="20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Around </a:t>
            </a:r>
            <a:r>
              <a:rPr lang="ru-RU" sz="20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25 thousands</a:t>
            </a:r>
            <a:r>
              <a:rPr lang="ru-RU" sz="20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were welcomed in </a:t>
            </a:r>
            <a:r>
              <a:rPr lang="ru-RU" sz="20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Scotland</a:t>
            </a:r>
            <a:r>
              <a:rPr lang="ru-RU" sz="20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and total 186 thousands arrived in the UK. </a:t>
            </a:r>
            <a:endParaRPr sz="2000" b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4680"/>
              <a:buNone/>
            </a:pPr>
            <a:r>
              <a:rPr lang="ru-RU" sz="20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Visa scheme provided 3 years visa, temporary accommodation, medical care, education and right to work.</a:t>
            </a:r>
            <a:endParaRPr sz="2000" b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23a5b415d4d_0_0"/>
          <p:cNvSpPr txBox="1">
            <a:spLocks noGrp="1"/>
          </p:cNvSpPr>
          <p:nvPr>
            <p:ph type="subTitle" idx="1"/>
          </p:nvPr>
        </p:nvSpPr>
        <p:spPr>
          <a:xfrm>
            <a:off x="311700" y="1060725"/>
            <a:ext cx="8520600" cy="75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1/4 Ukrainians left their homes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47" name="Google Shape;147;g23a5b415d4d_0_0"/>
          <p:cNvPicPr preferRelativeResize="0"/>
          <p:nvPr/>
        </p:nvPicPr>
        <p:blipFill rotWithShape="1">
          <a:blip r:embed="rId3">
            <a:alphaModFix/>
          </a:blip>
          <a:srcRect l="11646" r="22032"/>
          <a:stretch/>
        </p:blipFill>
        <p:spPr>
          <a:xfrm>
            <a:off x="5252075" y="2358379"/>
            <a:ext cx="3394650" cy="3404700"/>
          </a:xfrm>
          <a:prstGeom prst="flowChartOffpageConnector">
            <a:avLst/>
          </a:prstGeom>
          <a:noFill/>
          <a:ln w="1524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48" name="Google Shape;148;g23a5b415d4d_0_0"/>
          <p:cNvCxnSpPr/>
          <p:nvPr/>
        </p:nvCxnSpPr>
        <p:spPr>
          <a:xfrm rot="10800000" flipH="1">
            <a:off x="311700" y="18149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3a5b415d4d_0_445"/>
          <p:cNvSpPr txBox="1">
            <a:spLocks noGrp="1"/>
          </p:cNvSpPr>
          <p:nvPr>
            <p:ph type="subTitle" idx="1"/>
          </p:nvPr>
        </p:nvSpPr>
        <p:spPr>
          <a:xfrm>
            <a:off x="225250" y="838775"/>
            <a:ext cx="8520600" cy="75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b="1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What issues we observed?</a:t>
            </a:r>
            <a:endParaRPr sz="3600" b="1">
              <a:solidFill>
                <a:schemeClr val="accent5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54" name="Google Shape;154;g23a5b415d4d_0_4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56523" y="744250"/>
            <a:ext cx="3187478" cy="178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23a5b415d4d_0_445"/>
          <p:cNvSpPr txBox="1"/>
          <p:nvPr/>
        </p:nvSpPr>
        <p:spPr>
          <a:xfrm>
            <a:off x="225250" y="1779263"/>
            <a:ext cx="5304900" cy="236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Like many Ukrainians, we came to Scotland to find a safe place and we are grateful for that opportunity. Firs</a:t>
            </a:r>
            <a:r>
              <a:rPr lang="ru-RU" sz="1900"/>
              <a:t>t welcome and support helped us to start a new life.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900"/>
              <a:t>After we were settled in hotels and hosts families we realized that we will stay for longer time and it will be much harder than we thought.</a:t>
            </a:r>
            <a:endParaRPr sz="1900" b="1" i="0" u="none" strike="noStrike" cap="none">
              <a:solidFill>
                <a:schemeClr val="accent5"/>
              </a:solidFill>
            </a:endParaRPr>
          </a:p>
        </p:txBody>
      </p:sp>
      <p:pic>
        <p:nvPicPr>
          <p:cNvPr id="156" name="Google Shape;156;g23a5b415d4d_0_4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70652" y="2749173"/>
            <a:ext cx="2842074" cy="17852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g23a5b415d4d_0_445"/>
          <p:cNvCxnSpPr/>
          <p:nvPr/>
        </p:nvCxnSpPr>
        <p:spPr>
          <a:xfrm rot="10800000" flipH="1">
            <a:off x="297475" y="159237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8" name="Google Shape;158;g23a5b415d4d_0_445"/>
          <p:cNvSpPr txBox="1"/>
          <p:nvPr/>
        </p:nvSpPr>
        <p:spPr>
          <a:xfrm>
            <a:off x="297475" y="4754100"/>
            <a:ext cx="2408100" cy="4701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Language barrier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9" name="Google Shape;159;g23a5b415d4d_0_445"/>
          <p:cNvSpPr txBox="1"/>
          <p:nvPr/>
        </p:nvSpPr>
        <p:spPr>
          <a:xfrm>
            <a:off x="297475" y="5384975"/>
            <a:ext cx="2408100" cy="470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Misunderstanding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0" name="Google Shape;160;g23a5b415d4d_0_445"/>
          <p:cNvSpPr txBox="1"/>
          <p:nvPr/>
        </p:nvSpPr>
        <p:spPr>
          <a:xfrm>
            <a:off x="2849100" y="4754100"/>
            <a:ext cx="2408100" cy="470100"/>
          </a:xfrm>
          <a:prstGeom prst="rect">
            <a:avLst/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Stress and trauma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1" name="Google Shape;161;g23a5b415d4d_0_445"/>
          <p:cNvSpPr txBox="1"/>
          <p:nvPr/>
        </p:nvSpPr>
        <p:spPr>
          <a:xfrm>
            <a:off x="5400725" y="4754100"/>
            <a:ext cx="2618400" cy="47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Cultural differences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g23a5b415d4d_0_445"/>
          <p:cNvSpPr txBox="1"/>
          <p:nvPr/>
        </p:nvSpPr>
        <p:spPr>
          <a:xfrm>
            <a:off x="5400725" y="5384975"/>
            <a:ext cx="2618400" cy="470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Rules and norms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3" name="Google Shape;163;g23a5b415d4d_0_445"/>
          <p:cNvSpPr txBox="1"/>
          <p:nvPr/>
        </p:nvSpPr>
        <p:spPr>
          <a:xfrm>
            <a:off x="2849100" y="5384975"/>
            <a:ext cx="2408100" cy="4701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Lack of confidence</a:t>
            </a:r>
            <a:endParaRPr sz="1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"/>
          <p:cNvSpPr txBox="1">
            <a:spLocks noGrp="1"/>
          </p:cNvSpPr>
          <p:nvPr>
            <p:ph type="body" idx="2"/>
          </p:nvPr>
        </p:nvSpPr>
        <p:spPr>
          <a:xfrm>
            <a:off x="457200" y="3642225"/>
            <a:ext cx="8229600" cy="8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 sz="2400" b="1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We started Ukrainians Together to help communities, organisations and refugees communicate better</a:t>
            </a:r>
            <a:endParaRPr sz="21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2"/>
          <p:cNvPicPr preferRelativeResize="0"/>
          <p:nvPr/>
        </p:nvPicPr>
        <p:blipFill rotWithShape="1">
          <a:blip r:embed="rId3">
            <a:alphaModFix/>
          </a:blip>
          <a:srcRect t="34174" b="26960"/>
          <a:stretch/>
        </p:blipFill>
        <p:spPr>
          <a:xfrm>
            <a:off x="0" y="661250"/>
            <a:ext cx="9143999" cy="26654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0" name="Google Shape;170;p2"/>
          <p:cNvCxnSpPr/>
          <p:nvPr/>
        </p:nvCxnSpPr>
        <p:spPr>
          <a:xfrm rot="10800000" flipH="1">
            <a:off x="457200" y="3481888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1" name="Google Shape;171;p2"/>
          <p:cNvSpPr txBox="1"/>
          <p:nvPr/>
        </p:nvSpPr>
        <p:spPr>
          <a:xfrm>
            <a:off x="457200" y="4638800"/>
            <a:ext cx="8229600" cy="16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ru-RU" sz="2100">
                <a:solidFill>
                  <a:schemeClr val="dk1"/>
                </a:solidFill>
              </a:rPr>
              <a:t>Support refugee groups to help them integrate and find jobs </a:t>
            </a:r>
            <a:endParaRPr sz="2100">
              <a:solidFill>
                <a:schemeClr val="dk1"/>
              </a:solidFill>
            </a:endParaRPr>
          </a:p>
          <a:p>
            <a:pPr marL="457200" lvl="0" indent="-36195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ru-RU" sz="2100">
                <a:solidFill>
                  <a:schemeClr val="dk1"/>
                </a:solidFill>
              </a:rPr>
              <a:t>Train organisations to help empathetically engage with refugees</a:t>
            </a:r>
            <a:endParaRPr sz="2100">
              <a:solidFill>
                <a:schemeClr val="dk1"/>
              </a:solidFill>
            </a:endParaRPr>
          </a:p>
          <a:p>
            <a:pPr marL="457200" lvl="0" indent="-361950" algn="l" rtl="0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100"/>
              <a:buFont typeface="Arial"/>
              <a:buChar char="•"/>
            </a:pPr>
            <a:r>
              <a:rPr lang="ru-RU" sz="2100">
                <a:solidFill>
                  <a:schemeClr val="dk1"/>
                </a:solidFill>
              </a:rPr>
              <a:t>Educate youth to become future peacebuilders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3a5b415d4d_0_494"/>
          <p:cNvSpPr txBox="1">
            <a:spLocks noGrp="1"/>
          </p:cNvSpPr>
          <p:nvPr>
            <p:ph type="subTitle" idx="1"/>
          </p:nvPr>
        </p:nvSpPr>
        <p:spPr>
          <a:xfrm>
            <a:off x="152400" y="1618125"/>
            <a:ext cx="2928600" cy="2340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Hidden talents / Ukrainians Together integration in Dundee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Basic mediation skills for refugees groups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Workshops and reference to find a job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Group meetings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g23a5b415d4d_0_494"/>
          <p:cNvSpPr txBox="1">
            <a:spLocks noGrp="1"/>
          </p:cNvSpPr>
          <p:nvPr>
            <p:ph type="title" idx="4294967295"/>
          </p:nvPr>
        </p:nvSpPr>
        <p:spPr>
          <a:xfrm>
            <a:off x="152400" y="854625"/>
            <a:ext cx="29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22"/>
              <a:buFont typeface="Arial"/>
              <a:buNone/>
            </a:pPr>
            <a:r>
              <a:rPr lang="ru-RU">
                <a:solidFill>
                  <a:schemeClr val="accent1"/>
                </a:solidFill>
                <a:latin typeface="PT Sans"/>
                <a:ea typeface="PT Sans"/>
                <a:cs typeface="PT Sans"/>
                <a:sym typeface="PT Sans"/>
              </a:rPr>
              <a:t>Refugees</a:t>
            </a:r>
            <a:endParaRPr sz="3200">
              <a:solidFill>
                <a:schemeClr val="accent1"/>
              </a:solidFill>
            </a:endParaRPr>
          </a:p>
        </p:txBody>
      </p:sp>
      <p:sp>
        <p:nvSpPr>
          <p:cNvPr id="178" name="Google Shape;178;g23a5b415d4d_0_494"/>
          <p:cNvSpPr txBox="1">
            <a:spLocks noGrp="1"/>
          </p:cNvSpPr>
          <p:nvPr>
            <p:ph type="title" idx="4294967295"/>
          </p:nvPr>
        </p:nvSpPr>
        <p:spPr>
          <a:xfrm>
            <a:off x="3081000" y="854625"/>
            <a:ext cx="29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22"/>
              <a:buFont typeface="Arial"/>
              <a:buNone/>
            </a:pPr>
            <a:r>
              <a:rPr lang="ru-RU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Organisations</a:t>
            </a:r>
            <a:endParaRPr sz="3200">
              <a:solidFill>
                <a:schemeClr val="accent5"/>
              </a:solidFill>
            </a:endParaRPr>
          </a:p>
        </p:txBody>
      </p:sp>
      <p:sp>
        <p:nvSpPr>
          <p:cNvPr id="179" name="Google Shape;179;g23a5b415d4d_0_494"/>
          <p:cNvSpPr txBox="1">
            <a:spLocks noGrp="1"/>
          </p:cNvSpPr>
          <p:nvPr>
            <p:ph type="title" idx="4294967295"/>
          </p:nvPr>
        </p:nvSpPr>
        <p:spPr>
          <a:xfrm>
            <a:off x="6009600" y="854625"/>
            <a:ext cx="2928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22"/>
              <a:buFont typeface="Arial"/>
              <a:buNone/>
            </a:pPr>
            <a:r>
              <a:rPr lang="ru-RU">
                <a:solidFill>
                  <a:srgbClr val="E69138"/>
                </a:solidFill>
                <a:latin typeface="PT Sans"/>
                <a:ea typeface="PT Sans"/>
                <a:cs typeface="PT Sans"/>
                <a:sym typeface="PT Sans"/>
              </a:rPr>
              <a:t>Youth</a:t>
            </a:r>
            <a:endParaRPr sz="3200">
              <a:solidFill>
                <a:srgbClr val="E69138"/>
              </a:solidFill>
            </a:endParaRPr>
          </a:p>
        </p:txBody>
      </p:sp>
      <p:sp>
        <p:nvSpPr>
          <p:cNvPr id="180" name="Google Shape;180;g23a5b415d4d_0_494"/>
          <p:cNvSpPr txBox="1">
            <a:spLocks noGrp="1"/>
          </p:cNvSpPr>
          <p:nvPr>
            <p:ph type="subTitle" idx="1"/>
          </p:nvPr>
        </p:nvSpPr>
        <p:spPr>
          <a:xfrm>
            <a:off x="3107700" y="1618125"/>
            <a:ext cx="2928600" cy="2340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Emotional Intelligence training delivered in Dundee, Aberdeen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Basic mediation skills for Scottish Refugee Council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Online workshops and conferences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23a5b415d4d_0_494"/>
          <p:cNvSpPr txBox="1">
            <a:spLocks noGrp="1"/>
          </p:cNvSpPr>
          <p:nvPr>
            <p:ph type="subTitle" idx="1"/>
          </p:nvPr>
        </p:nvSpPr>
        <p:spPr>
          <a:xfrm>
            <a:off x="6063000" y="1618125"/>
            <a:ext cx="2928600" cy="2340300"/>
          </a:xfrm>
          <a:prstGeom prst="rect">
            <a:avLst/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Ukrainians Together Kids / Summer course in Dundee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Conflict resolution workshops in schools and colleges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ru-RU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Lectures and mutual courts for students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" name="Google Shape;182;g23a5b415d4d_0_4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71800" y="4037525"/>
            <a:ext cx="2924600" cy="224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g23a5b415d4d_0_4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12100" y="4037550"/>
            <a:ext cx="2924600" cy="2248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g23a5b415d4d_0_494"/>
          <p:cNvPicPr preferRelativeResize="0"/>
          <p:nvPr/>
        </p:nvPicPr>
        <p:blipFill rotWithShape="1">
          <a:blip r:embed="rId5">
            <a:alphaModFix/>
          </a:blip>
          <a:srcRect l="2458"/>
          <a:stretch/>
        </p:blipFill>
        <p:spPr>
          <a:xfrm>
            <a:off x="152400" y="4037525"/>
            <a:ext cx="2924600" cy="224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9" name="Google Shape;189;g29e16fb65a1_0_25"/>
          <p:cNvCxnSpPr/>
          <p:nvPr/>
        </p:nvCxnSpPr>
        <p:spPr>
          <a:xfrm rot="10800000" flipH="1">
            <a:off x="1918475" y="4971425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0" name="Google Shape;190;g29e16fb65a1_0_25"/>
          <p:cNvCxnSpPr/>
          <p:nvPr/>
        </p:nvCxnSpPr>
        <p:spPr>
          <a:xfrm rot="10800000" flipH="1">
            <a:off x="2178025" y="2841400"/>
            <a:ext cx="5489100" cy="5100"/>
          </a:xfrm>
          <a:prstGeom prst="straightConnector1">
            <a:avLst/>
          </a:prstGeom>
          <a:noFill/>
          <a:ln w="762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1" name="Google Shape;191;g29e16fb65a1_0_25"/>
          <p:cNvSpPr/>
          <p:nvPr/>
        </p:nvSpPr>
        <p:spPr>
          <a:xfrm>
            <a:off x="831725" y="1939750"/>
            <a:ext cx="1805400" cy="1808400"/>
          </a:xfrm>
          <a:prstGeom prst="ellipse">
            <a:avLst/>
          </a:prstGeom>
          <a:solidFill>
            <a:srgbClr val="990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40</a:t>
            </a:r>
            <a:endParaRPr sz="24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 person 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events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2" name="Google Shape;192;g29e16fb65a1_0_25"/>
          <p:cNvSpPr/>
          <p:nvPr/>
        </p:nvSpPr>
        <p:spPr>
          <a:xfrm>
            <a:off x="3760325" y="1939750"/>
            <a:ext cx="1805400" cy="1808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500+ </a:t>
            </a: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people attended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3" name="Google Shape;193;g29e16fb65a1_0_25"/>
          <p:cNvSpPr txBox="1">
            <a:spLocks noGrp="1"/>
          </p:cNvSpPr>
          <p:nvPr>
            <p:ph type="title" idx="4294967295"/>
          </p:nvPr>
        </p:nvSpPr>
        <p:spPr>
          <a:xfrm>
            <a:off x="582875" y="854625"/>
            <a:ext cx="816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22"/>
              <a:buFont typeface="Arial"/>
              <a:buNone/>
            </a:pPr>
            <a:r>
              <a:rPr lang="ru-RU" sz="3000">
                <a:solidFill>
                  <a:schemeClr val="accent5"/>
                </a:solidFill>
                <a:latin typeface="PT Sans"/>
                <a:ea typeface="PT Sans"/>
                <a:cs typeface="PT Sans"/>
                <a:sym typeface="PT Sans"/>
              </a:rPr>
              <a:t>1 Year Follow Up Results</a:t>
            </a:r>
            <a:endParaRPr sz="3000">
              <a:solidFill>
                <a:schemeClr val="accent5"/>
              </a:solidFill>
            </a:endParaRPr>
          </a:p>
        </p:txBody>
      </p:sp>
      <p:sp>
        <p:nvSpPr>
          <p:cNvPr id="194" name="Google Shape;194;g29e16fb65a1_0_25"/>
          <p:cNvSpPr/>
          <p:nvPr/>
        </p:nvSpPr>
        <p:spPr>
          <a:xfrm>
            <a:off x="6688925" y="1939750"/>
            <a:ext cx="1805400" cy="18084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100+</a:t>
            </a:r>
            <a:endParaRPr sz="24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hours mediation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support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5" name="Google Shape;195;g29e16fb65a1_0_25"/>
          <p:cNvSpPr/>
          <p:nvPr/>
        </p:nvSpPr>
        <p:spPr>
          <a:xfrm>
            <a:off x="1918475" y="4069775"/>
            <a:ext cx="1805400" cy="1808400"/>
          </a:xfrm>
          <a:prstGeom prst="ellipse">
            <a:avLst/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20+</a:t>
            </a:r>
            <a:endParaRPr sz="24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online 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webinars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6" name="Google Shape;196;g29e16fb65a1_0_25"/>
          <p:cNvSpPr/>
          <p:nvPr/>
        </p:nvSpPr>
        <p:spPr>
          <a:xfrm>
            <a:off x="544275" y="1681150"/>
            <a:ext cx="2387400" cy="2325600"/>
          </a:xfrm>
          <a:prstGeom prst="ellipse">
            <a:avLst/>
          </a:prstGeom>
          <a:noFill/>
          <a:ln w="38100" cap="flat" cmpd="sng">
            <a:solidFill>
              <a:srgbClr val="99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7" name="Google Shape;197;g29e16fb65a1_0_25"/>
          <p:cNvSpPr/>
          <p:nvPr/>
        </p:nvSpPr>
        <p:spPr>
          <a:xfrm>
            <a:off x="5602175" y="4069775"/>
            <a:ext cx="1805400" cy="18084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600+</a:t>
            </a:r>
            <a:endParaRPr sz="24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attendees UK, USA Europe, Ukraine</a:t>
            </a:r>
            <a:endParaRPr sz="16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g29e16fb65a1_0_25"/>
          <p:cNvSpPr/>
          <p:nvPr/>
        </p:nvSpPr>
        <p:spPr>
          <a:xfrm>
            <a:off x="3469325" y="1681150"/>
            <a:ext cx="2387400" cy="23256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9" name="Google Shape;199;g29e16fb65a1_0_25"/>
          <p:cNvSpPr/>
          <p:nvPr/>
        </p:nvSpPr>
        <p:spPr>
          <a:xfrm>
            <a:off x="6394375" y="1681150"/>
            <a:ext cx="2387400" cy="2325600"/>
          </a:xfrm>
          <a:prstGeom prst="ellipse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g20a52e87ee3_1_52"/>
          <p:cNvPicPr preferRelativeResize="0"/>
          <p:nvPr/>
        </p:nvPicPr>
        <p:blipFill rotWithShape="1">
          <a:blip r:embed="rId3">
            <a:alphaModFix/>
          </a:blip>
          <a:srcRect l="28570"/>
          <a:stretch/>
        </p:blipFill>
        <p:spPr>
          <a:xfrm>
            <a:off x="0" y="738200"/>
            <a:ext cx="5203200" cy="558337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g20a52e87ee3_1_52"/>
          <p:cNvSpPr/>
          <p:nvPr/>
        </p:nvSpPr>
        <p:spPr>
          <a:xfrm>
            <a:off x="4336575" y="1166076"/>
            <a:ext cx="4100400" cy="4407600"/>
          </a:xfrm>
          <a:prstGeom prst="wedgeRoundRectCallout">
            <a:avLst>
              <a:gd name="adj1" fmla="val -48967"/>
              <a:gd name="adj2" fmla="val 64236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g20a52e87ee3_1_52"/>
          <p:cNvSpPr txBox="1"/>
          <p:nvPr/>
        </p:nvSpPr>
        <p:spPr>
          <a:xfrm>
            <a:off x="4562769" y="738211"/>
            <a:ext cx="3874200" cy="467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800" b="1" i="0" u="none" strike="noStrike" cap="none">
                <a:solidFill>
                  <a:schemeClr val="accent5"/>
                </a:solidFill>
              </a:rPr>
              <a:t>Emotional Awareness Workshop for Employability Service</a:t>
            </a:r>
            <a:endParaRPr sz="1800" b="1" i="0" u="none" strike="noStrike" cap="none">
              <a:solidFill>
                <a:schemeClr val="accent5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“Reducing stress”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“Feeling cosy and comfortable”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“Getting more self-understanding”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“Structuring of knowledge and experience”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“Communication with other Ukrainians is really important”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g20a52e87ee3_1_103"/>
          <p:cNvPicPr preferRelativeResize="0"/>
          <p:nvPr/>
        </p:nvPicPr>
        <p:blipFill rotWithShape="1">
          <a:blip r:embed="rId3">
            <a:alphaModFix/>
          </a:blip>
          <a:srcRect b="8574"/>
          <a:stretch/>
        </p:blipFill>
        <p:spPr>
          <a:xfrm>
            <a:off x="4572000" y="742675"/>
            <a:ext cx="4572000" cy="556377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20a52e87ee3_1_103"/>
          <p:cNvSpPr/>
          <p:nvPr/>
        </p:nvSpPr>
        <p:spPr>
          <a:xfrm>
            <a:off x="651300" y="966725"/>
            <a:ext cx="4799400" cy="4421400"/>
          </a:xfrm>
          <a:prstGeom prst="wedgeRoundRectCallout">
            <a:avLst>
              <a:gd name="adj1" fmla="val 50148"/>
              <a:gd name="adj2" fmla="val 6592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g20a52e87ee3_1_103"/>
          <p:cNvSpPr txBox="1"/>
          <p:nvPr/>
        </p:nvSpPr>
        <p:spPr>
          <a:xfrm>
            <a:off x="852975" y="1185025"/>
            <a:ext cx="4506600" cy="45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b="1">
                <a:solidFill>
                  <a:schemeClr val="accent5"/>
                </a:solidFill>
              </a:rPr>
              <a:t>Emotional Intelligence Workshop</a:t>
            </a:r>
            <a:r>
              <a:rPr lang="ru-RU" sz="2000" b="1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b="1">
                <a:solidFill>
                  <a:schemeClr val="accent5"/>
                </a:solidFill>
              </a:rPr>
              <a:t>for </a:t>
            </a:r>
            <a:r>
              <a:rPr lang="ru-RU" sz="2000" b="1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Dundee City Council</a:t>
            </a:r>
            <a:endParaRPr sz="16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5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“I liked the visuals and being able to relate the training to my own life”</a:t>
            </a:r>
            <a:endParaRPr sz="15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5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5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“It was interesting finding out more about how many emotions we have and how to deal with them. And how others may deal differently”</a:t>
            </a:r>
            <a:endParaRPr sz="15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5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5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“Very good mix of materials, interactive experience and kept the audience interested and engaged well done”</a:t>
            </a:r>
            <a:endParaRPr sz="15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5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5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“Absolute amazing, really enjoyed the session and feel it has majorly benefitted me”</a:t>
            </a:r>
            <a:endParaRPr sz="15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1090</Words>
  <Application>Microsoft Office PowerPoint</Application>
  <PresentationFormat>On-screen Show (4:3)</PresentationFormat>
  <Paragraphs>176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Open Sans</vt:lpstr>
      <vt:lpstr>PT Sans</vt:lpstr>
      <vt:lpstr>Simple Light</vt:lpstr>
      <vt:lpstr>Simple Light</vt:lpstr>
      <vt:lpstr>From Odesa to Dundee</vt:lpstr>
      <vt:lpstr>PowerPoint Presentation</vt:lpstr>
      <vt:lpstr>More than 12 million people left their homes and sought a safe place in other regions of Ukraine and abroad.  Around 25 thousands were welcomed in Scotland, and total 186 thousands arrived in the UK.  Visa scheme provided 3 years visa, temporary accommodation, medical care, education and right to work.</vt:lpstr>
      <vt:lpstr>PowerPoint Presentation</vt:lpstr>
      <vt:lpstr>PowerPoint Presentation</vt:lpstr>
      <vt:lpstr>Refugees</vt:lpstr>
      <vt:lpstr>1 Year Follow Up Results</vt:lpstr>
      <vt:lpstr>PowerPoint Presentation</vt:lpstr>
      <vt:lpstr>PowerPoint Presentation</vt:lpstr>
      <vt:lpstr>Ukrainians Together / Hidden Talents in partnership with The CIRCLE</vt:lpstr>
      <vt:lpstr>Basic mediation skills for Scottish Refugee Council and refugee leaders</vt:lpstr>
      <vt:lpstr>Peacebuilding Skills for Ukrainian Children Ukrainians Together Kids</vt:lpstr>
      <vt:lpstr>Success stories of Ukrainians Together</vt:lpstr>
      <vt:lpstr>Valentina’s quotes on  benefits in the project</vt:lpstr>
      <vt:lpstr>Valentina’s successes and results</vt:lpstr>
      <vt:lpstr>Halina’s quotes on benefits in the project</vt:lpstr>
      <vt:lpstr>Halina’s successes and results</vt:lpstr>
      <vt:lpstr>Halina leads the vocal ensemble</vt:lpstr>
      <vt:lpstr>Denis and Marina’s on benefits in the project</vt:lpstr>
      <vt:lpstr>Denis and Marina successes</vt:lpstr>
      <vt:lpstr>PowerPoint Presentation</vt:lpstr>
      <vt:lpstr>PowerPoint Presentation</vt:lpstr>
      <vt:lpstr>How we can work together</vt:lpstr>
      <vt:lpstr>Join next workshop  7 December 10 am City Quay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Odesa to Dundee</dc:title>
  <dc:creator>Анна Душкова</dc:creator>
  <cp:lastModifiedBy>Eve Russell</cp:lastModifiedBy>
  <cp:revision>2</cp:revision>
  <dcterms:created xsi:type="dcterms:W3CDTF">2020-03-20T11:41:20Z</dcterms:created>
  <dcterms:modified xsi:type="dcterms:W3CDTF">2023-11-27T11:20:46Z</dcterms:modified>
</cp:coreProperties>
</file>