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74" r:id="rId5"/>
    <p:sldId id="275" r:id="rId6"/>
    <p:sldId id="279" r:id="rId7"/>
    <p:sldId id="282" r:id="rId8"/>
    <p:sldId id="280" r:id="rId9"/>
    <p:sldId id="281" r:id="rId10"/>
    <p:sldId id="278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Owens" initials="AO" lastIdx="11" clrIdx="0">
    <p:extLst>
      <p:ext uri="{19B8F6BF-5375-455C-9EA6-DF929625EA0E}">
        <p15:presenceInfo xmlns:p15="http://schemas.microsoft.com/office/powerpoint/2012/main" userId="S-1-5-21-2049554573-869555025-1071958805-5977" providerId="AD"/>
      </p:ext>
    </p:extLst>
  </p:cmAuthor>
  <p:cmAuthor id="2" name="Alba Rozalen Gonzalez" initials="ARG" lastIdx="1" clrIdx="1">
    <p:extLst>
      <p:ext uri="{19B8F6BF-5375-455C-9EA6-DF929625EA0E}">
        <p15:presenceInfo xmlns:p15="http://schemas.microsoft.com/office/powerpoint/2012/main" userId="S-1-5-21-2049554573-869555025-1071958805-5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CEBCF-4A1B-4207-B5FD-D91AF47089F6}" v="28" dt="2023-02-20T12:00:29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9743" y="817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 goes here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8717" y="2319338"/>
            <a:ext cx="10515600" cy="1225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/ date</a:t>
            </a:r>
          </a:p>
        </p:txBody>
      </p:sp>
    </p:spTree>
    <p:extLst>
      <p:ext uri="{BB962C8B-B14F-4D97-AF65-F5344CB8AC3E}">
        <p14:creationId xmlns:p14="http://schemas.microsoft.com/office/powerpoint/2010/main" val="21682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ur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8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38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/ sub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0293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36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7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6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696828"/>
            <a:ext cx="61722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1696826"/>
            <a:ext cx="3932767" cy="417216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Text /caption</a:t>
            </a:r>
          </a:p>
        </p:txBody>
      </p:sp>
    </p:spTree>
    <p:extLst>
      <p:ext uri="{BB962C8B-B14F-4D97-AF65-F5344CB8AC3E}">
        <p14:creationId xmlns:p14="http://schemas.microsoft.com/office/powerpoint/2010/main" val="1069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96828"/>
            <a:ext cx="105156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15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0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19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8" r:id="rId6"/>
    <p:sldLayoutId id="2147483689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lation.gov.uk/asp/2014/12/contents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nss.service-now.com/community_benefit&#160;" TargetMode="External"/><Relationship Id="rId2" Type="http://schemas.openxmlformats.org/officeDocument/2006/relationships/hyperlink" Target="https://nhsnss.service-now.com/community_benefit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s.nhs.scot/procurement-and-logistics/sustainability/access-our-community-benefit-gateway/" TargetMode="External"/><Relationship Id="rId2" Type="http://schemas.openxmlformats.org/officeDocument/2006/relationships/hyperlink" Target="https://nhsnss.service-now.com/community_benef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yeU_4-Ztg0" TargetMode="External"/><Relationship Id="rId4" Type="http://schemas.openxmlformats.org/officeDocument/2006/relationships/hyperlink" Target="https://publichealthscotland.scot/our-organisation/procurement/community-benefits-gatewa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ss.combenstriage@nhs.scot" TargetMode="External"/><Relationship Id="rId2" Type="http://schemas.openxmlformats.org/officeDocument/2006/relationships/hyperlink" Target="mailto:tay.communitybenefitgateway@nhs.sco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CAB3E-8A9F-5196-E6C3-205BE53F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66" y="650978"/>
            <a:ext cx="10515600" cy="721993"/>
          </a:xfrm>
        </p:spPr>
        <p:txBody>
          <a:bodyPr/>
          <a:lstStyle/>
          <a:p>
            <a:r>
              <a:rPr lang="en-GB" dirty="0"/>
              <a:t>Community Benefits Gateway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7C451-2BD2-1A2D-FD32-68B95359E9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8506" y="275330"/>
            <a:ext cx="6913901" cy="3696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D8C3C-BAEA-1693-8BF5-231C056A9C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550" y="5383512"/>
            <a:ext cx="6913901" cy="1258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806" y="4181111"/>
            <a:ext cx="7566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Phillippa MacDonald</a:t>
            </a:r>
          </a:p>
          <a:p>
            <a:pPr algn="ctr"/>
            <a:r>
              <a:rPr lang="en-GB" sz="2000" b="1" dirty="0"/>
              <a:t>Health Promotion Officer</a:t>
            </a:r>
          </a:p>
          <a:p>
            <a:pPr algn="ctr"/>
            <a:r>
              <a:rPr lang="en-GB" sz="2000" b="1" dirty="0"/>
              <a:t>Directorate of Public Health</a:t>
            </a:r>
          </a:p>
          <a:p>
            <a:pPr algn="ctr"/>
            <a:r>
              <a:rPr lang="en-GB" sz="2000" b="1" dirty="0"/>
              <a:t>NHS Tayside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0687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31FE4E-6651-103C-F05C-BA50A0F12DA6}"/>
              </a:ext>
            </a:extLst>
          </p:cNvPr>
          <p:cNvSpPr txBox="1"/>
          <p:nvPr/>
        </p:nvSpPr>
        <p:spPr>
          <a:xfrm>
            <a:off x="588419" y="1119023"/>
            <a:ext cx="105156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benefits are contractual agreements that can be included in public contracts and frameworks between a contracting authority and a supplier.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Scotland, the award of public contracts are regulated by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Procurement Reform (Scotland) Act 2014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Within the act, there is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Sustainable Procurement Duty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requires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contracting authority to consider how in conducting the procurement process it can improve the following aspects: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lvl="2" indent="-271463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1166813" lvl="2" indent="-271463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marL="1166813" lvl="2" indent="-271463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</a:p>
          <a:p>
            <a:pPr marL="1166813" lvl="2" indent="-271463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Reducing inequalities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16E124-CEE7-4283-0026-17B00593017A}"/>
              </a:ext>
            </a:extLst>
          </p:cNvPr>
          <p:cNvSpPr txBox="1">
            <a:spLocks/>
          </p:cNvSpPr>
          <p:nvPr/>
        </p:nvSpPr>
        <p:spPr>
          <a:xfrm>
            <a:off x="653734" y="450990"/>
            <a:ext cx="10515600" cy="72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community benefits?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B91CE6-4F96-DBBD-A059-1259320F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34" y="4017893"/>
            <a:ext cx="10515600" cy="72199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Community Benefits Gateway (CBG)?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4CCD3-EFFD-473B-D0A8-FE13C3CDD0C6}"/>
              </a:ext>
            </a:extLst>
          </p:cNvPr>
          <p:cNvSpPr txBox="1"/>
          <p:nvPr/>
        </p:nvSpPr>
        <p:spPr>
          <a:xfrm>
            <a:off x="488503" y="4652684"/>
            <a:ext cx="10846062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CBG is an online platform that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connects community organisations with NHS Scotland suppliers in order to identify and deliver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benefits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system is design to enable NHSS’ suppliers to access a diverse range of initiatives that are listed in the portal and provide subsequent support. Some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examples include, working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opportunities, environmental regeneration projects, provision of professional advice, etc. </a:t>
            </a:r>
          </a:p>
        </p:txBody>
      </p:sp>
    </p:spTree>
    <p:extLst>
      <p:ext uri="{BB962C8B-B14F-4D97-AF65-F5344CB8AC3E}">
        <p14:creationId xmlns:p14="http://schemas.microsoft.com/office/powerpoint/2010/main" val="304920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A7C1-3F77-D46C-6BA3-C56DD82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57" y="786627"/>
            <a:ext cx="10515600" cy="72199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NHS Tayside’s Public Health Priorities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118" y="211226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/>
              <a:t>     Improving Mental Health &amp; Wellbeing</a:t>
            </a:r>
          </a:p>
          <a:p>
            <a:pPr>
              <a:buFont typeface="Wingdings" pitchFamily="2" charset="2"/>
              <a:buChar char="v"/>
            </a:pPr>
            <a:endParaRPr lang="en-GB" sz="2400" dirty="0"/>
          </a:p>
          <a:p>
            <a:pPr>
              <a:buFont typeface="Wingdings" pitchFamily="2" charset="2"/>
              <a:buChar char="v"/>
            </a:pPr>
            <a:r>
              <a:rPr lang="en-GB" sz="2400" dirty="0"/>
              <a:t>     Reducing Substance Use</a:t>
            </a:r>
          </a:p>
          <a:p>
            <a:pPr>
              <a:buFont typeface="Wingdings" pitchFamily="2" charset="2"/>
              <a:buChar char="v"/>
            </a:pPr>
            <a:endParaRPr lang="en-GB" sz="2400" dirty="0"/>
          </a:p>
          <a:p>
            <a:pPr>
              <a:buFont typeface="Wingdings" pitchFamily="2" charset="2"/>
              <a:buChar char="v"/>
            </a:pPr>
            <a:r>
              <a:rPr lang="en-GB" sz="2400" dirty="0"/>
              <a:t>     Financial wellbeing</a:t>
            </a:r>
          </a:p>
          <a:p>
            <a:pPr>
              <a:buFont typeface="Wingdings" pitchFamily="2" charset="2"/>
              <a:buChar char="v"/>
            </a:pPr>
            <a:endParaRPr lang="en-GB" sz="2400" dirty="0"/>
          </a:p>
          <a:p>
            <a:pPr>
              <a:buFont typeface="Wingdings" pitchFamily="2" charset="2"/>
              <a:buChar char="v"/>
            </a:pPr>
            <a:r>
              <a:rPr lang="en-GB" sz="2400" dirty="0"/>
              <a:t>     Obesity &amp; physical activity</a:t>
            </a:r>
          </a:p>
          <a:p>
            <a:pPr>
              <a:buFont typeface="Wingdings" pitchFamily="2" charset="2"/>
              <a:buChar char="v"/>
            </a:pPr>
            <a:endParaRPr lang="en-GB" sz="2400" dirty="0"/>
          </a:p>
          <a:p>
            <a:pPr>
              <a:buFont typeface="Wingdings" pitchFamily="2" charset="2"/>
              <a:buChar char="v"/>
            </a:pPr>
            <a:r>
              <a:rPr lang="en-GB" sz="2400" dirty="0"/>
              <a:t>     Environmental sustainability</a:t>
            </a:r>
          </a:p>
        </p:txBody>
      </p:sp>
      <p:pic>
        <p:nvPicPr>
          <p:cNvPr id="10" name="Picture 9" descr="N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2806" y="2699979"/>
            <a:ext cx="3750903" cy="28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E83BD-A1E2-DE12-382A-29EA2FA130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20" r="6605"/>
          <a:stretch/>
        </p:blipFill>
        <p:spPr>
          <a:xfrm>
            <a:off x="1835779" y="199207"/>
            <a:ext cx="9779194" cy="652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A7C1-3F77-D46C-6BA3-C56DD82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9" y="83797"/>
            <a:ext cx="10515600" cy="72199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EB29C-8A9E-36D3-C928-BDF1C1BDE689}"/>
              </a:ext>
            </a:extLst>
          </p:cNvPr>
          <p:cNvSpPr txBox="1"/>
          <p:nvPr/>
        </p:nvSpPr>
        <p:spPr>
          <a:xfrm>
            <a:off x="9238329" y="6104239"/>
            <a:ext cx="233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Workflow and status of a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‘community need’ request</a:t>
            </a:r>
          </a:p>
        </p:txBody>
      </p:sp>
    </p:spTree>
    <p:extLst>
      <p:ext uri="{BB962C8B-B14F-4D97-AF65-F5344CB8AC3E}">
        <p14:creationId xmlns:p14="http://schemas.microsoft.com/office/powerpoint/2010/main" val="131311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A7C1-3F77-D46C-6BA3-C56DD82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0" y="111098"/>
            <a:ext cx="10515600" cy="72199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</a:p>
        </p:txBody>
      </p:sp>
      <p:pic>
        <p:nvPicPr>
          <p:cNvPr id="5" name="Picture 4" descr="case stud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75" y="755930"/>
            <a:ext cx="5029997" cy="2899523"/>
          </a:xfrm>
          <a:prstGeom prst="rect">
            <a:avLst/>
          </a:prstGeom>
        </p:spPr>
      </p:pic>
      <p:pic>
        <p:nvPicPr>
          <p:cNvPr id="6" name="Picture 5" descr="Case Study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2262" y="1692166"/>
            <a:ext cx="5800178" cy="3394841"/>
          </a:xfrm>
          <a:prstGeom prst="rect">
            <a:avLst/>
          </a:prstGeom>
        </p:spPr>
      </p:pic>
      <p:pic>
        <p:nvPicPr>
          <p:cNvPr id="7" name="Picture 6" descr="Case Study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55" y="3534092"/>
            <a:ext cx="4919723" cy="31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A7C1-3F77-D46C-6BA3-C56DD82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0" y="166516"/>
            <a:ext cx="10515600" cy="72199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</a:p>
        </p:txBody>
      </p:sp>
      <p:pic>
        <p:nvPicPr>
          <p:cNvPr id="8" name="Picture 7" descr="Case Study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34" y="955026"/>
            <a:ext cx="5715513" cy="2675466"/>
          </a:xfrm>
          <a:prstGeom prst="rect">
            <a:avLst/>
          </a:prstGeom>
        </p:spPr>
      </p:pic>
      <p:pic>
        <p:nvPicPr>
          <p:cNvPr id="9" name="Picture 8" descr="Case study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7132" y="1744717"/>
            <a:ext cx="5066422" cy="3286730"/>
          </a:xfrm>
          <a:prstGeom prst="rect">
            <a:avLst/>
          </a:prstGeom>
        </p:spPr>
      </p:pic>
      <p:pic>
        <p:nvPicPr>
          <p:cNvPr id="10" name="Picture 9" descr="Case Study 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861" y="3815256"/>
            <a:ext cx="5770499" cy="27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A7C1-3F77-D46C-6BA3-C56DD82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78" y="439785"/>
            <a:ext cx="10515600" cy="72199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submit a ‘community need’?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ED307-AE9B-5E35-8C99-554A44E15C9F}"/>
              </a:ext>
            </a:extLst>
          </p:cNvPr>
          <p:cNvSpPr txBox="1"/>
          <p:nvPr/>
        </p:nvSpPr>
        <p:spPr>
          <a:xfrm>
            <a:off x="670249" y="1161778"/>
            <a:ext cx="108515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first need to register by completing the registration form.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Go to </a:t>
            </a:r>
            <a:r>
              <a:rPr lang="en-GB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https://nhsnss.service-now.com/community_benefit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Click ‘Register’, then a new screen will appear; complete the registration form and click ‘Submit’.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An email with a temporary password will be sent to the email address you’ve registered with. Follow the instructions on the email.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Once registration is completed: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Go back to </a:t>
            </a:r>
            <a:r>
              <a:rPr lang="en-GB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https://nhsnss.service-now.com/community_benefit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introduce your user (i.e., email) and password and click ‘Login’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 A new screen will appear, click ‘Register a community need’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6. Complete the ‘community need’ form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7. Click ‘ Submit’ and that’s it!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48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A9EA-036A-44B0-B510-3D28BFD0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85174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Online information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D59F-75B7-4C27-B2AB-D1EE5D7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690"/>
            <a:ext cx="10515600" cy="49893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2000" dirty="0">
                <a:latin typeface="Arial"/>
                <a:cs typeface="Arial"/>
              </a:rPr>
              <a:t>For more information and support materials, on the portal please visit the following websites:</a:t>
            </a:r>
            <a:endParaRPr lang="en-GB" sz="2000" b="1" dirty="0">
              <a:latin typeface="Arial"/>
              <a:cs typeface="Arial"/>
            </a:endParaRPr>
          </a:p>
          <a:p>
            <a:r>
              <a:rPr lang="en-GB" sz="2000" b="1" dirty="0">
                <a:latin typeface="Arial"/>
                <a:cs typeface="Arial"/>
              </a:rPr>
              <a:t>Direct link to the CB Gateway:</a:t>
            </a:r>
            <a:endParaRPr lang="en-GB" sz="2000" b="1" dirty="0">
              <a:latin typeface="Arial"/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GB" sz="2000" dirty="0">
                <a:solidFill>
                  <a:srgbClr val="0563C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https://nhsnss.service-now.com/community_benefit</a:t>
            </a:r>
            <a:r>
              <a:rPr lang="en-GB" sz="2000" dirty="0">
                <a:latin typeface="Arial"/>
                <a:cs typeface="Arial"/>
              </a:rPr>
              <a:t> </a:t>
            </a:r>
          </a:p>
          <a:p>
            <a:r>
              <a:rPr lang="en-GB" sz="2000" b="1" dirty="0">
                <a:latin typeface="Arial"/>
                <a:cs typeface="Arial"/>
              </a:rPr>
              <a:t>NSS website &gt; CB Gateway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Arial"/>
                <a:cs typeface="Arial"/>
                <a:hlinkClick r:id="rId3"/>
              </a:rPr>
              <a:t>https://www.nss.nhs.scot/procurement-and-logistics/sustainability/access-our-community-benefit-gateway/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Arial"/>
                <a:cs typeface="Arial"/>
              </a:rPr>
              <a:t> </a:t>
            </a:r>
          </a:p>
          <a:p>
            <a:r>
              <a:rPr lang="en-GB" sz="2000" b="1" dirty="0">
                <a:latin typeface="Arial"/>
                <a:cs typeface="Arial"/>
              </a:rPr>
              <a:t>PHS website &gt; CB Gateway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hlinkClick r:id="rId4"/>
              </a:rPr>
              <a:t>https://publichealthscotland.scot/our-organisation/procurement/community-benefits-gateway/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r>
              <a:rPr lang="en-GB" sz="2000" b="1" dirty="0">
                <a:latin typeface="Arial"/>
                <a:cs typeface="Arial"/>
              </a:rPr>
              <a:t>Animation</a:t>
            </a:r>
          </a:p>
          <a:p>
            <a:pPr marL="0" indent="0">
              <a:buNone/>
            </a:pPr>
            <a:r>
              <a:rPr lang="en-GB" sz="1800" dirty="0">
                <a:latin typeface="Arial"/>
                <a:cs typeface="Arial"/>
                <a:hlinkClick r:id="rId5"/>
              </a:rPr>
              <a:t>https://www.youtube.com/watch?v=RyeU_4-Ztg0</a:t>
            </a:r>
            <a:r>
              <a:rPr lang="en-GB" sz="18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78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Further questions, feedback….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727" y="2128837"/>
            <a:ext cx="10515600" cy="4729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NHS Tayside CBG inbox</a:t>
            </a:r>
          </a:p>
          <a:p>
            <a:pPr marL="0" indent="0">
              <a:buNone/>
            </a:pPr>
            <a:r>
              <a:rPr lang="en-GB" sz="20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tay.communitybenefitgateway@nhs.scot</a:t>
            </a:r>
            <a:endParaRPr lang="en-GB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CB Gateway National Team</a:t>
            </a:r>
          </a:p>
          <a:p>
            <a:pPr marL="0" indent="0">
              <a:buNone/>
            </a:pPr>
            <a:r>
              <a:rPr lang="en-GB" sz="2000" dirty="0" err="1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nss.combenstriage@nhs.scot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712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116A9B-31A0-4778-AFF9-0E57A2ABC30F}" vid="{44910B0E-AC19-4562-99DC-B6D6F749B9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775D4D884034081AFD335AA74918C" ma:contentTypeVersion="7" ma:contentTypeDescription="Create a new document." ma:contentTypeScope="" ma:versionID="6e963137f9d004841bbf8a44baf82067">
  <xsd:schema xmlns:xsd="http://www.w3.org/2001/XMLSchema" xmlns:xs="http://www.w3.org/2001/XMLSchema" xmlns:p="http://schemas.microsoft.com/office/2006/metadata/properties" xmlns:ns2="989a1be8-fdc8-4174-bf5c-82e5a9446c6e" xmlns:ns3="2bafee7a-990f-4d69-8f42-1e59387ee354" targetNamespace="http://schemas.microsoft.com/office/2006/metadata/properties" ma:root="true" ma:fieldsID="16c43024028f050214767ac641967271" ns2:_="" ns3:_="">
    <xsd:import namespace="989a1be8-fdc8-4174-bf5c-82e5a9446c6e"/>
    <xsd:import namespace="2bafee7a-990f-4d69-8f42-1e59387ee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a1be8-fdc8-4174-bf5c-82e5a9446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fee7a-990f-4d69-8f42-1e59387ee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6B120D-A0FB-4DD8-992E-3D48283A8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647C7-2513-4C0B-8F12-C311BFF06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a1be8-fdc8-4174-bf5c-82e5a9446c6e"/>
    <ds:schemaRef ds:uri="2bafee7a-990f-4d69-8f42-1e59387ee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3297F-598B-4DCB-BCE9-E508A25225E1}">
  <ds:schemaRefs>
    <ds:schemaRef ds:uri="http://schemas.microsoft.com/office/2006/documentManagement/types"/>
    <ds:schemaRef ds:uri="2bafee7a-990f-4d69-8f42-1e59387ee354"/>
    <ds:schemaRef ds:uri="http://purl.org/dc/elements/1.1/"/>
    <ds:schemaRef ds:uri="http://www.w3.org/XML/1998/namespace"/>
    <ds:schemaRef ds:uri="http://schemas.microsoft.com/office/2006/metadata/properties"/>
    <ds:schemaRef ds:uri="989a1be8-fdc8-4174-bf5c-82e5a9446c6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phs-powerpoint-master-template-16to9 (2)</Template>
  <TotalTime>2187</TotalTime>
  <Words>513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Times New Roman</vt:lpstr>
      <vt:lpstr>Wingdings</vt:lpstr>
      <vt:lpstr>Custom Design</vt:lpstr>
      <vt:lpstr>Community Benefits Gateway Portal</vt:lpstr>
      <vt:lpstr>What is the Community Benefits Gateway (CBG)?</vt:lpstr>
      <vt:lpstr>NHS Tayside’s Public Health Priorities</vt:lpstr>
      <vt:lpstr>How does it work?</vt:lpstr>
      <vt:lpstr>Case Studies</vt:lpstr>
      <vt:lpstr>Case Studies</vt:lpstr>
      <vt:lpstr>How to submit a ‘community need’? </vt:lpstr>
      <vt:lpstr>Online information available</vt:lpstr>
      <vt:lpstr>Further questions, feedback….</vt:lpstr>
    </vt:vector>
  </TitlesOfParts>
  <Company>NHS HealthScotland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Scotland Community Benefit Procurement Portal</dc:title>
  <dc:creator>RENWICK, Lorna (NHS HEALTH SCOTLAND)</dc:creator>
  <cp:lastModifiedBy>Eve Russell</cp:lastModifiedBy>
  <cp:revision>157</cp:revision>
  <dcterms:created xsi:type="dcterms:W3CDTF">2021-01-27T09:14:09Z</dcterms:created>
  <dcterms:modified xsi:type="dcterms:W3CDTF">2023-11-21T13:36:09Z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0x010100641775D4D884034081AFD335AA74918C</vt:lpwstr>
  </property>
</Properties>
</file>