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</p:sldMasterIdLst>
  <p:notesMasterIdLst>
    <p:notesMasterId r:id="rId17"/>
  </p:notesMasterIdLst>
  <p:sldIdLst>
    <p:sldId id="257" r:id="rId5"/>
    <p:sldId id="2507" r:id="rId6"/>
    <p:sldId id="2506" r:id="rId7"/>
    <p:sldId id="2499" r:id="rId8"/>
    <p:sldId id="2500" r:id="rId9"/>
    <p:sldId id="2496" r:id="rId10"/>
    <p:sldId id="2497" r:id="rId11"/>
    <p:sldId id="2502" r:id="rId12"/>
    <p:sldId id="2503" r:id="rId13"/>
    <p:sldId id="2501" r:id="rId14"/>
    <p:sldId id="2505" r:id="rId15"/>
    <p:sldId id="24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D1917-E228-4764-90F7-CD3983382BE5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96755-1DD2-4A47-8678-ECA302B5C6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45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have been asked to give you a flavour of our Community Wealth Building Journey – Why we are using a Community wealth building framework and some examples and lessons we have picked up along the way. 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96755-1DD2-4A47-8678-ECA302B5C6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1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GB" dirty="0">
              <a:solidFill>
                <a:schemeClr val="tx1"/>
              </a:solidFill>
              <a:ea typeface="Open Sans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96755-1DD2-4A47-8678-ECA302B5C64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911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96755-1DD2-4A47-8678-ECA302B5C64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98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96755-1DD2-4A47-8678-ECA302B5C64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53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E26E1-5E35-4859-92BE-51827CBE8CE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652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96755-1DD2-4A47-8678-ECA302B5C64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065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96755-1DD2-4A47-8678-ECA302B5C64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3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99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3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64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8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0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6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3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52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6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2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0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achael.thomas@dundeecity.gov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B330648-BE73-41A0-9F64-E5B1075E2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E3D83-4305-4384-8D4B-270400632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dirty="0"/>
              <a:t>Community Wealth In Dundee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7109F-7D2B-4740-84B1-64A779D44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Rachael Thomas– Community wealth Building Coordinator</a:t>
            </a:r>
          </a:p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Thursday 23 November 2023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pic>
        <p:nvPicPr>
          <p:cNvPr id="28" name="Picture 3" descr="A large building with a body of water&#10;&#10;Description automatically generated">
            <a:extLst>
              <a:ext uri="{FF2B5EF4-FFF2-40B4-BE49-F238E27FC236}">
                <a16:creationId xmlns:a16="http://schemas.microsoft.com/office/drawing/2014/main" id="{AE1B142D-9A78-4BF2-1A85-9F577F806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1086066"/>
            <a:ext cx="4001315" cy="2000658"/>
          </a:xfrm>
          <a:prstGeom prst="rect">
            <a:avLst/>
          </a:prstGeom>
        </p:spPr>
      </p:pic>
      <p:pic>
        <p:nvPicPr>
          <p:cNvPr id="4" name="Picture 3" descr="New Dundee Partnership Logo">
            <a:extLst>
              <a:ext uri="{FF2B5EF4-FFF2-40B4-BE49-F238E27FC236}">
                <a16:creationId xmlns:a16="http://schemas.microsoft.com/office/drawing/2014/main" id="{627B5D20-0EE1-4071-B2AC-117E5FDBC90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064" y="3247593"/>
            <a:ext cx="4014250" cy="1495308"/>
          </a:xfrm>
          <a:prstGeom prst="rect">
            <a:avLst/>
          </a:prstGeom>
          <a:noFill/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AFB303-4B24-485A-B806-C147A2363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2C3C01D-C868-4B78-9A8F-417BF50A4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345B934-7CE4-4DA7-A0CB-2A2DF8818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556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3223A-4444-4033-A288-1348DFDE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98" y="213559"/>
            <a:ext cx="10058400" cy="1450757"/>
          </a:xfrm>
        </p:spPr>
        <p:txBody>
          <a:bodyPr>
            <a:normAutofit/>
          </a:bodyPr>
          <a:lstStyle/>
          <a:p>
            <a:r>
              <a:rPr lang="en-GB" sz="3600" b="1" dirty="0">
                <a:cs typeface="Calibri Light"/>
              </a:rPr>
              <a:t>Inclusive Ownership</a:t>
            </a:r>
            <a:endParaRPr lang="en-GB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7512C-75F2-E409-A8E6-E0CDF1A20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69" y="1770784"/>
            <a:ext cx="6248399" cy="4148278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Montserrat"/>
                <a:cs typeface="Calibri"/>
              </a:rPr>
              <a:t> Recognition that more “generative” models spread wealth and benefits spread across local communities.</a:t>
            </a:r>
            <a:endParaRPr lang="en-US" dirty="0">
              <a:solidFill>
                <a:schemeClr val="tx1"/>
              </a:solidFill>
              <a:latin typeface="Montserrat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'Wingdings 2',Sans-Serif" panose="020F0502020204030204" pitchFamily="34" charset="0"/>
              <a:buChar char=""/>
            </a:pPr>
            <a:endParaRPr lang="en-GB" dirty="0">
              <a:solidFill>
                <a:schemeClr val="tx1"/>
              </a:solidFill>
              <a:latin typeface="Montserrat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>
                <a:solidFill>
                  <a:schemeClr val="tx1"/>
                </a:solidFill>
                <a:latin typeface="Montserrat"/>
                <a:cs typeface="Calibri"/>
              </a:rPr>
              <a:t> Social </a:t>
            </a:r>
            <a:r>
              <a:rPr lang="en-GB" dirty="0">
                <a:solidFill>
                  <a:schemeClr val="tx1"/>
                </a:solidFill>
                <a:latin typeface="Montserrat"/>
                <a:cs typeface="Calibri"/>
              </a:rPr>
              <a:t>enterprise, employee  ownership, cooperatives, municipal activity and community enterprises</a:t>
            </a:r>
            <a:endParaRPr lang="en-US" dirty="0">
              <a:solidFill>
                <a:schemeClr val="tx1"/>
              </a:solidFill>
              <a:latin typeface="Montserrat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 panose="020F0502020204030204" pitchFamily="34" charset="0"/>
              <a:buChar char="•"/>
            </a:pPr>
            <a:endParaRPr lang="en-GB" dirty="0">
              <a:solidFill>
                <a:schemeClr val="tx1"/>
              </a:solidFill>
              <a:latin typeface="Montserrat"/>
              <a:cs typeface="Calibri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 panose="020F050202020403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Montserrat"/>
                <a:cs typeface="Calibri"/>
              </a:rPr>
              <a:t>Employee Owned Businesses</a:t>
            </a:r>
            <a:r>
              <a:rPr lang="en-GB" sz="1200" dirty="0">
                <a:solidFill>
                  <a:schemeClr val="tx1"/>
                </a:solidFill>
                <a:latin typeface="Montserrat"/>
                <a:cs typeface="Calibri"/>
              </a:rPr>
              <a:t> </a:t>
            </a:r>
            <a:r>
              <a:rPr lang="en-GB" dirty="0">
                <a:solidFill>
                  <a:schemeClr val="tx1"/>
                </a:solidFill>
                <a:latin typeface="Montserrat"/>
                <a:cs typeface="Calibri"/>
              </a:rPr>
              <a:t>14</a:t>
            </a:r>
            <a:r>
              <a:rPr lang="en-GB" sz="1200" dirty="0">
                <a:solidFill>
                  <a:schemeClr val="tx1"/>
                </a:solidFill>
                <a:latin typeface="Montserrat"/>
                <a:cs typeface="Calibri"/>
              </a:rPr>
              <a:t> </a:t>
            </a:r>
            <a:endParaRPr lang="en-US" sz="1200" dirty="0">
              <a:solidFill>
                <a:schemeClr val="tx1"/>
              </a:solidFill>
              <a:latin typeface="Montserrat"/>
              <a:cs typeface="Calibri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 panose="020F050202020403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Montserrat"/>
                <a:cs typeface="Calibri"/>
              </a:rPr>
              <a:t>Co-operatives</a:t>
            </a:r>
            <a:r>
              <a:rPr lang="en-GB" sz="1200" dirty="0">
                <a:solidFill>
                  <a:schemeClr val="tx1"/>
                </a:solidFill>
                <a:latin typeface="Montserrat"/>
                <a:cs typeface="Calibri"/>
              </a:rPr>
              <a:t> </a:t>
            </a:r>
            <a:r>
              <a:rPr lang="en-GB" dirty="0">
                <a:solidFill>
                  <a:schemeClr val="tx1"/>
                </a:solidFill>
                <a:latin typeface="Montserrat"/>
                <a:cs typeface="Calibri"/>
              </a:rPr>
              <a:t>7</a:t>
            </a:r>
            <a:r>
              <a:rPr lang="en-GB" sz="1200" dirty="0">
                <a:solidFill>
                  <a:schemeClr val="tx1"/>
                </a:solidFill>
                <a:latin typeface="Montserrat"/>
                <a:cs typeface="Calibri"/>
              </a:rPr>
              <a:t> </a:t>
            </a:r>
            <a:endParaRPr lang="en-US" sz="1200" dirty="0">
              <a:solidFill>
                <a:schemeClr val="tx1"/>
              </a:solidFill>
              <a:latin typeface="Montserrat"/>
              <a:cs typeface="Calibri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 panose="020F050202020403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Montserrat"/>
                <a:cs typeface="Calibri"/>
              </a:rPr>
              <a:t>Social Enterprises</a:t>
            </a:r>
            <a:r>
              <a:rPr lang="en-GB" sz="1200" dirty="0">
                <a:solidFill>
                  <a:schemeClr val="tx1"/>
                </a:solidFill>
                <a:latin typeface="Montserrat"/>
                <a:cs typeface="Calibri"/>
              </a:rPr>
              <a:t> </a:t>
            </a:r>
            <a:r>
              <a:rPr lang="en-GB" dirty="0">
                <a:solidFill>
                  <a:schemeClr val="tx1"/>
                </a:solidFill>
                <a:latin typeface="Montserrat"/>
                <a:cs typeface="Calibri"/>
              </a:rPr>
              <a:t>134</a:t>
            </a:r>
            <a:r>
              <a:rPr lang="en-GB" sz="1200" dirty="0">
                <a:solidFill>
                  <a:schemeClr val="tx1"/>
                </a:solidFill>
                <a:latin typeface="Montserrat"/>
                <a:cs typeface="Calibri"/>
              </a:rPr>
              <a:t> </a:t>
            </a:r>
            <a:endParaRPr lang="en-US" sz="1200" dirty="0">
              <a:solidFill>
                <a:schemeClr val="tx1"/>
              </a:solidFill>
              <a:latin typeface="Montserrat"/>
              <a:cs typeface="Calibri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,Sans-Serif" panose="020F0502020204030204" pitchFamily="34" charset="0"/>
              <a:buChar char="•"/>
            </a:pPr>
            <a:endParaRPr lang="en-GB" sz="1200" dirty="0">
              <a:solidFill>
                <a:schemeClr val="tx1"/>
              </a:solidFill>
              <a:latin typeface="Montserrat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Montserrat"/>
                <a:cs typeface="Calibri"/>
              </a:rPr>
              <a:t> Commissioned research to better understand the composition of generative business and support structures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  <a:latin typeface="Montserrat"/>
                <a:cs typeface="Calibri"/>
              </a:rPr>
              <a:t> To produce a virtual hub for generative business support </a:t>
            </a:r>
          </a:p>
        </p:txBody>
      </p:sp>
      <p:pic>
        <p:nvPicPr>
          <p:cNvPr id="4" name="Picture 3" descr="A white airplane with blue text on it&#10;&#10;Description automatically generated">
            <a:extLst>
              <a:ext uri="{FF2B5EF4-FFF2-40B4-BE49-F238E27FC236}">
                <a16:creationId xmlns:a16="http://schemas.microsoft.com/office/drawing/2014/main" id="{6CEECDB6-B8C4-E7EF-DC29-A865C4333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099" y="1356454"/>
            <a:ext cx="3013803" cy="1996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C10BED-E978-D51E-E75E-5355058E8121}"/>
              </a:ext>
            </a:extLst>
          </p:cNvPr>
          <p:cNvSpPr txBox="1"/>
          <p:nvPr/>
        </p:nvSpPr>
        <p:spPr>
          <a:xfrm>
            <a:off x="7709939" y="3266155"/>
            <a:ext cx="34427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44546A"/>
                </a:solidFill>
                <a:latin typeface="Gill Sans MT"/>
              </a:rPr>
              <a:t>Fresh Jet Catering, Dundee Airport</a:t>
            </a:r>
            <a:endParaRPr lang="en-GB"/>
          </a:p>
        </p:txBody>
      </p:sp>
      <p:pic>
        <p:nvPicPr>
          <p:cNvPr id="6" name="Picture 5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C6AFFEAC-A8B0-8DA2-3755-D40B57029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447" y="3646668"/>
            <a:ext cx="3859499" cy="2187941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CE3A0205-6A8B-A464-DBB3-E4F65C055397}"/>
              </a:ext>
            </a:extLst>
          </p:cNvPr>
          <p:cNvSpPr txBox="1"/>
          <p:nvPr/>
        </p:nvSpPr>
        <p:spPr>
          <a:xfrm>
            <a:off x="7939846" y="5865126"/>
            <a:ext cx="308796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buClr>
                <a:srgbClr val="ED8428"/>
              </a:buClr>
              <a:buSzPct val="92000"/>
              <a:defRPr/>
            </a:pPr>
            <a:r>
              <a:rPr lang="en-GB" dirty="0">
                <a:solidFill>
                  <a:srgbClr val="44546A"/>
                </a:solidFill>
                <a:latin typeface="Gill Sans MT" panose="020B0502020104020203"/>
                <a:ea typeface="+mn-lt"/>
                <a:cs typeface="Calibri" panose="020F0502020204030204"/>
              </a:rPr>
              <a:t>ALTAR Group, Broughty Ferry</a:t>
            </a:r>
          </a:p>
        </p:txBody>
      </p:sp>
    </p:spTree>
    <p:extLst>
      <p:ext uri="{BB962C8B-B14F-4D97-AF65-F5344CB8AC3E}">
        <p14:creationId xmlns:p14="http://schemas.microsoft.com/office/powerpoint/2010/main" val="339284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30D4-7D30-AE92-7AFA-E0C4E288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GB" sz="3600" b="1" dirty="0">
                <a:solidFill>
                  <a:schemeClr val="tx1"/>
                </a:solidFill>
              </a:rPr>
              <a:t>What's </a:t>
            </a:r>
            <a:r>
              <a:rPr lang="en-GB" sz="3600" b="1" dirty="0" err="1">
                <a:solidFill>
                  <a:schemeClr val="tx1"/>
                </a:solidFill>
              </a:rPr>
              <a:t>Next?</a:t>
            </a:r>
            <a:r>
              <a:rPr lang="en-GB" dirty="0" err="1">
                <a:solidFill>
                  <a:srgbClr val="FFFFFF"/>
                </a:solidFill>
              </a:rPr>
              <a:t>What's</a:t>
            </a:r>
            <a:r>
              <a:rPr lang="en-GB" dirty="0">
                <a:solidFill>
                  <a:srgbClr val="FFFFFF"/>
                </a:solidFill>
              </a:rPr>
              <a:t> next 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2BA7AD-CA24-8EEF-D108-1912CFB49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 vert="horz" lIns="0" tIns="45720" rIns="0" bIns="45720" rtlCol="0" anchor="t">
            <a:normAutofit/>
          </a:bodyPr>
          <a:lstStyle/>
          <a:p>
            <a:pPr marL="305435" indent="-305435">
              <a:spcAft>
                <a:spcPts val="0"/>
              </a:spcAft>
              <a:buClr>
                <a:srgbClr val="ED8428"/>
              </a:buClr>
            </a:pPr>
            <a:endParaRPr lang="en-US" sz="2000" dirty="0">
              <a:solidFill>
                <a:srgbClr val="000000"/>
              </a:solidFill>
              <a:latin typeface="Montserrat"/>
              <a:ea typeface="Calibri"/>
              <a:cs typeface="Calibri"/>
            </a:endParaRPr>
          </a:p>
          <a:p>
            <a:pPr marL="305435" indent="-305435">
              <a:spcAft>
                <a:spcPts val="0"/>
              </a:spcAft>
              <a:buClr>
                <a:srgbClr val="ED8428"/>
              </a:buClr>
            </a:pPr>
            <a:endParaRPr lang="en-US" sz="2000" dirty="0">
              <a:solidFill>
                <a:srgbClr val="000000"/>
              </a:solidFill>
              <a:latin typeface="Montserrat"/>
              <a:ea typeface="Calibri"/>
              <a:cs typeface="Calibri"/>
            </a:endParaRPr>
          </a:p>
          <a:p>
            <a:pPr marL="305435" indent="-305435">
              <a:spcAft>
                <a:spcPts val="0"/>
              </a:spcAft>
              <a:buClr>
                <a:srgbClr val="ED8428"/>
              </a:buClr>
            </a:pPr>
            <a:r>
              <a:rPr lang="en-US" sz="2000" dirty="0">
                <a:solidFill>
                  <a:srgbClr val="000000"/>
                </a:solidFill>
                <a:latin typeface="Montserrat"/>
                <a:ea typeface="Calibri"/>
                <a:cs typeface="Calibri"/>
              </a:rPr>
              <a:t>CP Structure </a:t>
            </a:r>
            <a:r>
              <a:rPr lang="en-US" dirty="0">
                <a:solidFill>
                  <a:srgbClr val="000000"/>
                </a:solidFill>
                <a:latin typeface="Montserrat"/>
                <a:ea typeface="Calibri"/>
                <a:cs typeface="Calibri"/>
              </a:rPr>
              <a:t>Reviewed </a:t>
            </a:r>
          </a:p>
          <a:p>
            <a:pPr marL="305435" indent="-305435">
              <a:spcAft>
                <a:spcPts val="0"/>
              </a:spcAft>
              <a:buClr>
                <a:srgbClr val="ED8428"/>
              </a:buClr>
            </a:pPr>
            <a:r>
              <a:rPr lang="en-US" dirty="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Draft Dundee Charter to be agreed </a:t>
            </a:r>
            <a:endParaRPr lang="en-US" dirty="0">
              <a:latin typeface="Montserrat"/>
            </a:endParaRPr>
          </a:p>
          <a:p>
            <a:pPr marL="305435" indent="-305435">
              <a:spcAft>
                <a:spcPts val="0"/>
              </a:spcAft>
              <a:buClr>
                <a:srgbClr val="ED8428"/>
              </a:buClr>
            </a:pPr>
            <a:r>
              <a:rPr lang="en-US" sz="2000" dirty="0">
                <a:solidFill>
                  <a:srgbClr val="000000"/>
                </a:solidFill>
                <a:latin typeface="Montserrat"/>
                <a:ea typeface="Calibri"/>
                <a:cs typeface="Calibri"/>
              </a:rPr>
              <a:t>Working Groups to be Established </a:t>
            </a:r>
            <a:endParaRPr lang="en-US" sz="2000" dirty="0">
              <a:solidFill>
                <a:srgbClr val="3D3D3D"/>
              </a:solidFill>
              <a:latin typeface="Montserrat"/>
              <a:ea typeface="Calibri"/>
              <a:cs typeface="Calibri"/>
            </a:endParaRPr>
          </a:p>
          <a:p>
            <a:pPr marL="305435" indent="-305435">
              <a:spcAft>
                <a:spcPts val="0"/>
              </a:spcAft>
              <a:buClr>
                <a:srgbClr val="ED8428"/>
              </a:buClr>
            </a:pPr>
            <a:r>
              <a:rPr lang="en-US" sz="2000" dirty="0">
                <a:solidFill>
                  <a:srgbClr val="000000"/>
                </a:solidFill>
                <a:latin typeface="Montserrat"/>
                <a:cs typeface="Calibri"/>
              </a:rPr>
              <a:t>Raising Awareness of Community Wealth Building </a:t>
            </a:r>
          </a:p>
          <a:p>
            <a:pPr marL="305435" indent="-305435">
              <a:spcAft>
                <a:spcPts val="0"/>
              </a:spcAft>
              <a:buClr>
                <a:srgbClr val="ED8428"/>
              </a:buClr>
            </a:pPr>
            <a:r>
              <a:rPr lang="en-US" dirty="0">
                <a:solidFill>
                  <a:srgbClr val="000000"/>
                </a:solidFill>
                <a:latin typeface="Montserrat"/>
                <a:cs typeface="Calibri"/>
              </a:rPr>
              <a:t>Research to inform Inclusive Ownership theme </a:t>
            </a:r>
            <a:endParaRPr lang="en-US" sz="2000" dirty="0">
              <a:solidFill>
                <a:srgbClr val="000000"/>
              </a:solidFill>
              <a:latin typeface="Montserrat"/>
              <a:cs typeface="Calibri"/>
            </a:endParaRPr>
          </a:p>
          <a:p>
            <a:pPr marL="305435" indent="-305435">
              <a:spcAft>
                <a:spcPts val="0"/>
              </a:spcAft>
              <a:buClr>
                <a:srgbClr val="ED8428"/>
              </a:buClr>
            </a:pPr>
            <a:endParaRPr lang="en-US" dirty="0">
              <a:solidFill>
                <a:srgbClr val="000000"/>
              </a:solidFill>
              <a:latin typeface="Montserrat"/>
              <a:cs typeface="Calibri"/>
            </a:endParaRPr>
          </a:p>
        </p:txBody>
      </p:sp>
      <p:pic>
        <p:nvPicPr>
          <p:cNvPr id="4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CD3BB25-E7A7-0643-CF6A-476FEA53A9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74" r="1" b="1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279DD-D11F-0299-0E4C-170E1D53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3B070-BC09-A4A4-6B10-F4DF4285D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>
              <a:latin typeface="Montserrat"/>
            </a:endParaRPr>
          </a:p>
          <a:p>
            <a:pPr marL="0" indent="0" algn="ctr">
              <a:buNone/>
            </a:pPr>
            <a:r>
              <a:rPr lang="en-GB" dirty="0">
                <a:latin typeface="Montserrat"/>
              </a:rPr>
              <a:t>Rachael Thomas</a:t>
            </a:r>
            <a:endParaRPr lang="en-US" dirty="0">
              <a:latin typeface="Montserrat"/>
            </a:endParaRPr>
          </a:p>
          <a:p>
            <a:pPr marL="0" indent="0" algn="ctr">
              <a:buNone/>
            </a:pPr>
            <a:r>
              <a:rPr lang="en-GB" dirty="0">
                <a:latin typeface="Montserrat"/>
              </a:rPr>
              <a:t>Dundee City Council Community Wealth Building Coordinator </a:t>
            </a:r>
          </a:p>
          <a:p>
            <a:pPr marL="0" indent="0" algn="ctr">
              <a:buNone/>
            </a:pPr>
            <a:r>
              <a:rPr lang="en-GB" dirty="0">
                <a:latin typeface="Montserrat"/>
              </a:rPr>
              <a:t>Email </a:t>
            </a:r>
            <a:r>
              <a:rPr lang="en-GB" dirty="0">
                <a:latin typeface="Montserrat"/>
                <a:hlinkClick r:id="rId3"/>
              </a:rPr>
              <a:t>rachael.thomas@dundeecity.gov.uk</a:t>
            </a:r>
            <a:r>
              <a:rPr lang="en-GB" dirty="0">
                <a:latin typeface="Montserrat"/>
              </a:rPr>
              <a:t> </a:t>
            </a:r>
          </a:p>
          <a:p>
            <a:pPr marL="0" indent="0" algn="ctr">
              <a:buNone/>
            </a:pPr>
            <a:r>
              <a:rPr lang="en-GB" dirty="0">
                <a:latin typeface="Montserrat"/>
              </a:rPr>
              <a:t>Tel 01382433034</a:t>
            </a:r>
          </a:p>
        </p:txBody>
      </p:sp>
    </p:spTree>
    <p:extLst>
      <p:ext uri="{BB962C8B-B14F-4D97-AF65-F5344CB8AC3E}">
        <p14:creationId xmlns:p14="http://schemas.microsoft.com/office/powerpoint/2010/main" val="250201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C7F7-F51B-AAC9-29C7-78EEBB23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179832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4100" dirty="0"/>
            </a:br>
            <a:r>
              <a:rPr lang="en-US" sz="4100" b="1" dirty="0">
                <a:solidFill>
                  <a:schemeClr val="tx1"/>
                </a:solidFill>
              </a:rPr>
              <a:t>Why do we need Community Wealth Building</a:t>
            </a:r>
            <a:r>
              <a:rPr lang="en-US" sz="4100" dirty="0">
                <a:solidFill>
                  <a:schemeClr val="tx1"/>
                </a:solidFill>
              </a:rPr>
              <a:t> ?</a:t>
            </a:r>
          </a:p>
        </p:txBody>
      </p:sp>
      <p:pic>
        <p:nvPicPr>
          <p:cNvPr id="4" name="Content Placeholder 3" descr="A cartoon of a city&#10;&#10;Description automatically generated">
            <a:extLst>
              <a:ext uri="{FF2B5EF4-FFF2-40B4-BE49-F238E27FC236}">
                <a16:creationId xmlns:a16="http://schemas.microsoft.com/office/drawing/2014/main" id="{2C5ECCE9-0F14-B2A0-9AF4-513E423D8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5" r="2" b="16508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4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95A4-5BDD-818F-326D-5859542B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cs typeface="Calibri Light"/>
              </a:rPr>
              <a:t>What is Community Wealth Building?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EAFEF-012E-64A8-3576-34D68F726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866054"/>
            <a:ext cx="10420662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,Sans-Serif" panose="020F0502020204030204" pitchFamily="34" charset="0"/>
              <a:buChar char="•"/>
            </a:pPr>
            <a:r>
              <a:rPr lang="en-GB" dirty="0">
                <a:latin typeface="Montserrat"/>
                <a:cs typeface="Arial"/>
              </a:rPr>
              <a:t>Completely Different way of approaching Economic Development</a:t>
            </a:r>
            <a:endParaRPr lang="en-US" dirty="0">
              <a:latin typeface="Montserrat"/>
              <a:cs typeface="Arial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,Sans-Serif" panose="020F0502020204030204" pitchFamily="34" charset="0"/>
              <a:buChar char="•"/>
            </a:pPr>
            <a:r>
              <a:rPr lang="en-GB" dirty="0">
                <a:latin typeface="Montserrat"/>
                <a:cs typeface="Arial"/>
              </a:rPr>
              <a:t>Origins in American, Examples in UK and pilots in Scotland 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,Sans-Serif" panose="020F0502020204030204" pitchFamily="34" charset="0"/>
              <a:buChar char="•"/>
            </a:pPr>
            <a:r>
              <a:rPr lang="en-GB" dirty="0">
                <a:latin typeface="Montserrat"/>
                <a:cs typeface="Arial"/>
              </a:rPr>
              <a:t>Person Centre and Action Focused 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,Sans-Serif" panose="020F0502020204030204" pitchFamily="34" charset="0"/>
              <a:buChar char="•"/>
            </a:pPr>
            <a:r>
              <a:rPr lang="en-GB" dirty="0">
                <a:latin typeface="Montserrat"/>
                <a:cs typeface="Arial"/>
              </a:rPr>
              <a:t>Community Wealth Building is the SG model for delivering wellbeing economy </a:t>
            </a:r>
          </a:p>
          <a:p>
            <a:pPr marL="285242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>
                <a:latin typeface="Montserrat"/>
                <a:cs typeface="Arial"/>
              </a:rPr>
              <a:t>Minister for Community Wealth and Public Finance </a:t>
            </a:r>
          </a:p>
          <a:p>
            <a:pPr marL="285242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dirty="0">
                <a:latin typeface="Montserrat"/>
                <a:cs typeface="Arial"/>
              </a:rPr>
              <a:t>Community Wealth Building Act 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,Sans-Serif" panose="020F0502020204030204" pitchFamily="34" charset="0"/>
              <a:buChar char="•"/>
            </a:pPr>
            <a:r>
              <a:rPr lang="en-GB" dirty="0">
                <a:latin typeface="Montserrat"/>
                <a:cs typeface="Arial"/>
              </a:rPr>
              <a:t>Scale of the Challenge is Immense</a:t>
            </a:r>
            <a:endParaRPr lang="en-GB" dirty="0">
              <a:latin typeface="Montserrat"/>
              <a:cs typeface="Calibri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,Sans-Serif" panose="020F0502020204030204" pitchFamily="34" charset="0"/>
              <a:buChar char="•"/>
            </a:pPr>
            <a:r>
              <a:rPr lang="en-GB" dirty="0">
                <a:latin typeface="Montserrat"/>
                <a:cs typeface="Arial"/>
              </a:rPr>
              <a:t>But so are the opportunities!</a:t>
            </a:r>
            <a:endParaRPr lang="en-GB" dirty="0">
              <a:latin typeface="Montserrat"/>
              <a:cs typeface="Calibri"/>
            </a:endParaRPr>
          </a:p>
          <a:p>
            <a:pPr>
              <a:buFont typeface="Wingdings,Sans-Serif" panose="020F0502020204030204" pitchFamily="34" charset="0"/>
              <a:buChar char="§"/>
            </a:pP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873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B8EDA4-2115-3895-1690-54CE7F49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58" y="634946"/>
            <a:ext cx="10810584" cy="751217"/>
          </a:xfrm>
        </p:spPr>
        <p:txBody>
          <a:bodyPr>
            <a:normAutofit fontScale="90000"/>
          </a:bodyPr>
          <a:lstStyle/>
          <a:p>
            <a:br>
              <a:rPr lang="en-GB" sz="4400" b="1" dirty="0"/>
            </a:br>
            <a:br>
              <a:rPr lang="en-GB" sz="4400" b="1" dirty="0"/>
            </a:br>
            <a:r>
              <a:rPr lang="en-GB" sz="4400" b="1" dirty="0"/>
              <a:t>How does it work ?</a:t>
            </a:r>
            <a:br>
              <a:rPr lang="en-GB" sz="3400" b="1" dirty="0">
                <a:cs typeface="Calibri Light"/>
              </a:rPr>
            </a:br>
            <a:r>
              <a:rPr lang="en-GB" sz="3400" b="1" dirty="0"/>
              <a:t> </a:t>
            </a:r>
            <a:endParaRPr lang="en-GB" sz="1900" dirty="0">
              <a:latin typeface="Arial"/>
              <a:cs typeface="Arial"/>
            </a:endParaRPr>
          </a:p>
        </p:txBody>
      </p:sp>
      <p:pic>
        <p:nvPicPr>
          <p:cNvPr id="4" name="Picture 3" descr="A picture containing text, nature, screenshot&#10;&#10;Description automatically generated">
            <a:extLst>
              <a:ext uri="{FF2B5EF4-FFF2-40B4-BE49-F238E27FC236}">
                <a16:creationId xmlns:a16="http://schemas.microsoft.com/office/drawing/2014/main" id="{96376F5A-B093-0EAE-9FC6-E3B2C36E1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48" y="1428493"/>
            <a:ext cx="6909801" cy="483686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893CA-DFB5-16BF-B88B-0069F99F4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F0502020204030204" pitchFamily="34" charset="0"/>
              <a:buChar char="§"/>
            </a:pPr>
            <a:endParaRPr lang="en-GB" dirty="0">
              <a:latin typeface="Montserrat"/>
            </a:endParaRPr>
          </a:p>
          <a:p>
            <a:pPr marL="305435" indent="-305435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384361-4AE6-F57F-FB25-585337514D62}"/>
              </a:ext>
            </a:extLst>
          </p:cNvPr>
          <p:cNvSpPr txBox="1"/>
          <p:nvPr/>
        </p:nvSpPr>
        <p:spPr>
          <a:xfrm>
            <a:off x="7934794" y="2151089"/>
            <a:ext cx="3317822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900">
                <a:solidFill>
                  <a:srgbClr val="404040"/>
                </a:solidFill>
                <a:latin typeface="Arial"/>
                <a:cs typeface="Arial"/>
              </a:rPr>
              <a:t>Leverages the Power and Influence of Anchor Institutions</a:t>
            </a:r>
            <a:r>
              <a:rPr lang="en-GB" sz="1700">
                <a:solidFill>
                  <a:srgbClr val="404040"/>
                </a:solidFill>
                <a:latin typeface="Arial"/>
                <a:cs typeface="Arial"/>
              </a:rPr>
              <a:t> 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87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353F-248C-4A18-B7AD-53972497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384" y="684918"/>
            <a:ext cx="11029616" cy="1013800"/>
          </a:xfrm>
        </p:spPr>
        <p:txBody>
          <a:bodyPr>
            <a:normAutofit/>
          </a:bodyPr>
          <a:lstStyle/>
          <a:p>
            <a:r>
              <a:rPr lang="en-GB" sz="4400" b="1" dirty="0"/>
              <a:t>Community Wealth Building in Dundee </a:t>
            </a:r>
            <a:endParaRPr lang="en-GB" sz="4400" b="1" dirty="0">
              <a:ea typeface="Calibri Light"/>
              <a:cs typeface="Calibri Ligh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E33737-2625-49BD-92EB-676B04C30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43" y="1905832"/>
            <a:ext cx="10792271" cy="47221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05435" indent="-305435">
              <a:buClr>
                <a:srgbClr val="E2209A"/>
              </a:buClr>
            </a:pPr>
            <a:endParaRPr lang="en-US" sz="1600" b="1" dirty="0">
              <a:solidFill>
                <a:schemeClr val="tx1"/>
              </a:solidFill>
              <a:latin typeface="Montserrat"/>
              <a:ea typeface="Open Sans"/>
              <a:cs typeface="Open Sans"/>
            </a:endParaRPr>
          </a:p>
          <a:p>
            <a:pPr marL="342900" indent="-342900">
              <a:buClr>
                <a:srgbClr val="E2209A"/>
              </a:buClr>
              <a:buFont typeface="Wingdings" panose="020F0502020204030204" pitchFamily="34" charset="0"/>
              <a:buChar char="§"/>
            </a:pPr>
            <a:r>
              <a:rPr lang="en-US" dirty="0">
                <a:solidFill>
                  <a:schemeClr val="tx1"/>
                </a:solidFill>
                <a:latin typeface="Montserrat"/>
                <a:ea typeface="Open Sans"/>
                <a:cs typeface="Open Sans"/>
              </a:rPr>
              <a:t>Strong Political and Strategic Support for Community Wealth Building </a:t>
            </a:r>
            <a:endParaRPr lang="en-US" dirty="0">
              <a:solidFill>
                <a:schemeClr val="tx1"/>
              </a:solidFill>
              <a:latin typeface="Montserrat"/>
            </a:endParaRPr>
          </a:p>
          <a:p>
            <a:pPr marL="342900" indent="-342900">
              <a:buClr>
                <a:srgbClr val="E2209A"/>
              </a:buClr>
              <a:buFont typeface="Wingdings" panose="020F0502020204030204" pitchFamily="34" charset="0"/>
              <a:buChar char="§"/>
            </a:pPr>
            <a:r>
              <a:rPr lang="en-US" dirty="0">
                <a:solidFill>
                  <a:schemeClr val="tx1"/>
                </a:solidFill>
                <a:latin typeface="Montserrat"/>
                <a:ea typeface="Open Sans"/>
                <a:cs typeface="Open Sans"/>
              </a:rPr>
              <a:t>DCC Engaged Centre for Local Economic Strategies (CLES) – Develop an  Action Focused Report</a:t>
            </a:r>
            <a:endParaRPr lang="en-US" dirty="0">
              <a:solidFill>
                <a:schemeClr val="tx1"/>
              </a:solidFill>
              <a:cs typeface="Calibri" panose="020F0502020204030204"/>
            </a:endParaRPr>
          </a:p>
          <a:p>
            <a:pPr marL="342900" indent="-342900">
              <a:buClr>
                <a:srgbClr val="E2209A"/>
              </a:buClr>
              <a:buFont typeface="Wingdings" panose="020F0502020204030204" pitchFamily="34" charset="0"/>
              <a:buChar char="§"/>
            </a:pPr>
            <a:r>
              <a:rPr lang="en-US" dirty="0">
                <a:solidFill>
                  <a:schemeClr val="tx1"/>
                </a:solidFill>
                <a:latin typeface="Montserrat"/>
                <a:ea typeface="Open Sans"/>
                <a:cs typeface="Open Sans"/>
              </a:rPr>
              <a:t>DCC Community Wealth Building Working Group Established to take this forward plan</a:t>
            </a:r>
            <a:endParaRPr lang="en-US" dirty="0">
              <a:solidFill>
                <a:schemeClr val="tx1"/>
              </a:solidFill>
              <a:latin typeface="Montserra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Clr>
                <a:srgbClr val="E2209A"/>
              </a:buClr>
              <a:buFont typeface="Wingdings" panose="020F0502020204030204" pitchFamily="34" charset="0"/>
              <a:buChar char="§"/>
            </a:pPr>
            <a:r>
              <a:rPr lang="en-US" dirty="0">
                <a:solidFill>
                  <a:schemeClr val="tx1"/>
                </a:solidFill>
                <a:latin typeface="Montserrat"/>
                <a:ea typeface="Open Sans"/>
                <a:cs typeface="Open Sans"/>
              </a:rPr>
              <a:t>City Plan Identifies Community Wealth Building as a Strategic Priority </a:t>
            </a:r>
          </a:p>
          <a:p>
            <a:pPr marL="342900" indent="-342900">
              <a:buClr>
                <a:srgbClr val="E2209A"/>
              </a:buClr>
              <a:buFont typeface="Wingdings" panose="020F0502020204030204" pitchFamily="34" charset="0"/>
              <a:buChar char="§"/>
            </a:pPr>
            <a:r>
              <a:rPr lang="en-US" dirty="0">
                <a:solidFill>
                  <a:schemeClr val="tx1"/>
                </a:solidFill>
                <a:latin typeface="Montserrat"/>
                <a:ea typeface="Open Sans"/>
                <a:cs typeface="Open Sans"/>
              </a:rPr>
              <a:t>Partners CWB Event in May 2023 and production of Draft Partners Charter </a:t>
            </a:r>
            <a:endParaRPr lang="en-US" dirty="0">
              <a:solidFill>
                <a:schemeClr val="tx1"/>
              </a:solidFill>
              <a:latin typeface="Montserra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Clr>
                <a:srgbClr val="E2209A"/>
              </a:buClr>
              <a:buFont typeface="Wingdings" panose="020F0502020204030204" pitchFamily="34" charset="0"/>
              <a:buChar char="§"/>
            </a:pPr>
            <a:r>
              <a:rPr lang="en-US" dirty="0">
                <a:solidFill>
                  <a:schemeClr val="tx1"/>
                </a:solidFill>
                <a:latin typeface="Montserrat"/>
                <a:ea typeface="Open Sans"/>
                <a:cs typeface="Open Sans"/>
              </a:rPr>
              <a:t>Community Planning Restructure to Include Community Wealth Building </a:t>
            </a:r>
            <a:endParaRPr lang="en-US" dirty="0">
              <a:solidFill>
                <a:schemeClr val="tx1"/>
              </a:solidFill>
              <a:latin typeface="Montserra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05435" indent="-305435">
              <a:buClr>
                <a:srgbClr val="E2209A"/>
              </a:buClr>
            </a:pPr>
            <a:endParaRPr lang="en-US" dirty="0">
              <a:solidFill>
                <a:schemeClr val="tx1"/>
              </a:solidFill>
              <a:latin typeface="Montserra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05435" indent="-305435">
              <a:buClr>
                <a:srgbClr val="E2209A"/>
              </a:buClr>
            </a:pPr>
            <a:endParaRPr lang="en-US" dirty="0">
              <a:solidFill>
                <a:schemeClr val="tx1"/>
              </a:solidFill>
              <a:latin typeface="Montserra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E2209A"/>
              </a:buClr>
              <a:buNone/>
            </a:pPr>
            <a:endParaRPr lang="en-US" dirty="0">
              <a:solidFill>
                <a:srgbClr val="000000"/>
              </a:solidFill>
              <a:latin typeface="Montserra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05435" indent="-305435">
              <a:buClr>
                <a:srgbClr val="E2209A"/>
              </a:buClr>
            </a:pPr>
            <a:endParaRPr lang="en-US" dirty="0">
              <a:solidFill>
                <a:srgbClr val="000000"/>
              </a:solidFill>
              <a:latin typeface="Montserrat"/>
              <a:ea typeface="Open Sans"/>
              <a:cs typeface="Open Sans"/>
            </a:endParaRPr>
          </a:p>
          <a:p>
            <a:pPr marL="305435" indent="-305435">
              <a:buClr>
                <a:srgbClr val="E2209A"/>
              </a:buClr>
            </a:pPr>
            <a:endParaRPr lang="en-US" sz="1600" dirty="0">
              <a:solidFill>
                <a:srgbClr val="000000"/>
              </a:solidFill>
              <a:latin typeface="Montserrat"/>
              <a:ea typeface="Open Sans"/>
              <a:cs typeface="Open Sans"/>
            </a:endParaRPr>
          </a:p>
          <a:p>
            <a:pPr marL="0" indent="0">
              <a:buClr>
                <a:srgbClr val="E2209A"/>
              </a:buClr>
              <a:buNone/>
            </a:pPr>
            <a:endParaRPr lang="en-US" sz="1600" dirty="0">
              <a:solidFill>
                <a:srgbClr val="000000"/>
              </a:solidFill>
              <a:latin typeface="Montserrat"/>
              <a:ea typeface="Open Sans"/>
              <a:cs typeface="Open Sans"/>
            </a:endParaRPr>
          </a:p>
          <a:p>
            <a:pPr marL="0" indent="0">
              <a:buClr>
                <a:srgbClr val="ED8428"/>
              </a:buClr>
              <a:buNone/>
            </a:pPr>
            <a:endParaRPr lang="en-US" sz="1600" dirty="0">
              <a:solidFill>
                <a:srgbClr val="000000"/>
              </a:solidFill>
              <a:latin typeface="Montserrat"/>
              <a:ea typeface="Open Sans"/>
              <a:cs typeface="Open Sans"/>
            </a:endParaRPr>
          </a:p>
          <a:p>
            <a:pPr marL="305435" indent="-305435">
              <a:buClr>
                <a:srgbClr val="ED8428"/>
              </a:buClr>
            </a:pPr>
            <a:endParaRPr lang="en-GB" sz="1600" dirty="0">
              <a:solidFill>
                <a:srgbClr val="3D3D3D"/>
              </a:solidFill>
              <a:latin typeface="Montserrat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7759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FB171-B113-044A-E4F1-4BAAE1A35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922" y="894031"/>
            <a:ext cx="10867931" cy="640130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tx1"/>
                </a:solidFill>
              </a:rPr>
            </a:br>
            <a:br>
              <a:rPr lang="en-GB" b="1" dirty="0"/>
            </a:br>
            <a:br>
              <a:rPr lang="en-GB" b="1" dirty="0"/>
            </a:br>
            <a:r>
              <a:rPr lang="en-GB" sz="4400" b="1" dirty="0">
                <a:solidFill>
                  <a:schemeClr val="tx1"/>
                </a:solidFill>
              </a:rPr>
              <a:t>Spending Pillar 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B0D07-890A-A36E-5752-2B509D27B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90" y="1351281"/>
            <a:ext cx="11155243" cy="5300332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>
              <a:buClr>
                <a:srgbClr val="4E86B8"/>
              </a:buClr>
              <a:buNone/>
            </a:pPr>
            <a:endParaRPr lang="en-GB" b="1" dirty="0">
              <a:latin typeface="Montserrat"/>
            </a:endParaRPr>
          </a:p>
          <a:p>
            <a:pPr marL="342900" indent="-342900">
              <a:buFont typeface="Wingdings" panose="020F0502020204030204" pitchFamily="34" charset="0"/>
              <a:buChar char="§"/>
            </a:pPr>
            <a:r>
              <a:rPr lang="en-GB" dirty="0">
                <a:latin typeface="Montserrat"/>
                <a:ea typeface="+mn-lt"/>
                <a:cs typeface="+mn-lt"/>
              </a:rPr>
              <a:t>1,356 suppliers,   632 of them in Dundee City  and 43% SMEs</a:t>
            </a:r>
            <a:endParaRPr lang="en-GB" dirty="0">
              <a:latin typeface="Montserrat"/>
              <a:cs typeface="Calibri" panose="020F0502020204030204"/>
            </a:endParaRPr>
          </a:p>
          <a:p>
            <a:pPr marL="342900" indent="-342900">
              <a:buFont typeface="Wingdings" panose="020F0502020204030204" pitchFamily="34" charset="0"/>
              <a:buChar char="§"/>
            </a:pPr>
            <a:r>
              <a:rPr lang="en-GB" dirty="0">
                <a:latin typeface="Montserrat"/>
                <a:cs typeface="Calibri" panose="020F0502020204030204"/>
              </a:rPr>
              <a:t>Local Spend - 39% in Dundee City, 57% in Tayside and Fife and 81% in Scotland</a:t>
            </a:r>
            <a:endParaRPr lang="en-GB" dirty="0"/>
          </a:p>
          <a:p>
            <a:pPr marL="342900" indent="-342900">
              <a:buClr>
                <a:srgbClr val="E48312"/>
              </a:buClr>
              <a:buFont typeface="Wingdings" panose="020F0502020204030204" pitchFamily="34" charset="0"/>
              <a:buChar char="§"/>
            </a:pPr>
            <a:r>
              <a:rPr lang="en-GB" dirty="0">
                <a:latin typeface="Montserrat"/>
                <a:cs typeface="Calibri" panose="020F0502020204030204"/>
              </a:rPr>
              <a:t>24.2million local construction contract spend </a:t>
            </a:r>
            <a:endParaRPr lang="en-GB" dirty="0">
              <a:latin typeface="Montserrat"/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Wingdings" panose="020F0502020204030204" pitchFamily="34" charset="0"/>
              <a:buChar char="§"/>
            </a:pPr>
            <a:r>
              <a:rPr lang="en-GB" dirty="0">
                <a:latin typeface="Montserrat"/>
                <a:cs typeface="Calibri" panose="020F0502020204030204"/>
              </a:rPr>
              <a:t>Meet the Buyer Tayside  Events  and SDP partnership</a:t>
            </a:r>
          </a:p>
          <a:p>
            <a:pPr marL="342900" indent="-342900">
              <a:buFont typeface="Wingdings" panose="020F0502020204030204" pitchFamily="34" charset="0"/>
              <a:buChar char="§"/>
            </a:pPr>
            <a:r>
              <a:rPr lang="en-GB" dirty="0">
                <a:latin typeface="Montserrat"/>
                <a:ea typeface="+mn-lt"/>
                <a:cs typeface="+mn-lt"/>
              </a:rPr>
              <a:t>£636K supported business spend </a:t>
            </a:r>
            <a:endParaRPr lang="en-GB" dirty="0">
              <a:latin typeface="Montserrat"/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E48312"/>
              </a:buClr>
              <a:buFont typeface="Wingdings" panose="020F0502020204030204" pitchFamily="34" charset="0"/>
              <a:buChar char="§"/>
            </a:pPr>
            <a:r>
              <a:rPr lang="en-GB" dirty="0">
                <a:latin typeface="Montserrat"/>
                <a:cs typeface="Calibri" panose="020F0502020204030204"/>
              </a:rPr>
              <a:t>Established Community Benefits Programme </a:t>
            </a:r>
          </a:p>
          <a:p>
            <a:pPr marL="0" indent="0">
              <a:lnSpc>
                <a:spcPct val="90000"/>
              </a:lnSpc>
              <a:buClr>
                <a:srgbClr val="4E86B8"/>
              </a:buClr>
              <a:buNone/>
            </a:pPr>
            <a:r>
              <a:rPr lang="en-GB" b="1" dirty="0">
                <a:latin typeface="Montserrat"/>
              </a:rPr>
              <a:t>The Opportunity </a:t>
            </a:r>
          </a:p>
          <a:p>
            <a:pPr marL="318135" indent="-285750">
              <a:buClr>
                <a:srgbClr val="4E86B8"/>
              </a:buClr>
              <a:buFont typeface="Wingdings" pitchFamily="34" charset="0"/>
              <a:buChar char="§"/>
            </a:pPr>
            <a:r>
              <a:rPr lang="en-GB" dirty="0">
                <a:latin typeface="Montserrat"/>
              </a:rPr>
              <a:t>Procurement Review and Community Wishes </a:t>
            </a:r>
          </a:p>
          <a:p>
            <a:pPr marL="318135" indent="-285750">
              <a:buClr>
                <a:srgbClr val="4E86B8"/>
              </a:buClr>
              <a:buFont typeface="Wingdings" pitchFamily="34" charset="0"/>
              <a:buChar char="§"/>
            </a:pPr>
            <a:r>
              <a:rPr lang="en-GB" dirty="0">
                <a:latin typeface="Montserrat"/>
              </a:rPr>
              <a:t>Better Understanding Generative Spend </a:t>
            </a:r>
          </a:p>
          <a:p>
            <a:pPr marL="318135" indent="-285750">
              <a:buClr>
                <a:srgbClr val="4E86B8"/>
              </a:buClr>
              <a:buFont typeface="Wingdings" pitchFamily="34" charset="0"/>
              <a:buChar char="§"/>
            </a:pPr>
            <a:r>
              <a:rPr lang="en-GB" dirty="0">
                <a:latin typeface="Montserrat"/>
              </a:rPr>
              <a:t>Partnership Power – Local Spend and Community Benefits </a:t>
            </a:r>
          </a:p>
          <a:p>
            <a:pPr marL="318135" indent="-285750">
              <a:buClr>
                <a:srgbClr val="4E86B8"/>
              </a:buClr>
              <a:buFont typeface="Wingdings" pitchFamily="34" charset="0"/>
              <a:buChar char="§"/>
            </a:pPr>
            <a:endParaRPr lang="en-GB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2506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6205-8A52-A19C-8D13-A3C3420D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5944"/>
            <a:ext cx="10058400" cy="799016"/>
          </a:xfrm>
        </p:spPr>
        <p:txBody>
          <a:bodyPr>
            <a:normAutofit/>
          </a:bodyPr>
          <a:lstStyle/>
          <a:p>
            <a:r>
              <a:rPr lang="en-GB" sz="4000" b="1" dirty="0"/>
              <a:t>Workforce Pillar</a:t>
            </a:r>
            <a:r>
              <a:rPr lang="en-GB" sz="3600" b="1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37AB2-9A4D-F4E5-9A0C-44562EF95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17" y="1709436"/>
            <a:ext cx="7585279" cy="4577653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pPr marL="342900" indent="-342900">
              <a:buFont typeface="Wingdings" panose="020F0502020204030204" pitchFamily="34" charset="0"/>
              <a:buChar char="§"/>
            </a:pPr>
            <a:endParaRPr lang="en-GB" b="1" dirty="0">
              <a:latin typeface="Montserrat"/>
              <a:cs typeface="Calibri"/>
            </a:endParaRPr>
          </a:p>
          <a:p>
            <a:pPr marL="342900" indent="-342900">
              <a:buFont typeface="Wingdings" panose="020F0502020204030204" pitchFamily="34" charset="0"/>
              <a:buChar char="§"/>
            </a:pPr>
            <a:r>
              <a:rPr lang="en-GB" dirty="0">
                <a:latin typeface="Montserrat"/>
                <a:cs typeface="Calibri"/>
              </a:rPr>
              <a:t>The UKs First Living Wage City – 100 Living Wage Accredited Employers, with 19, 473 people and up lifting 1,569 people to the Living Wage </a:t>
            </a:r>
          </a:p>
          <a:p>
            <a:pPr marL="342900" indent="-342900">
              <a:buFont typeface="Wingdings" panose="020F0502020204030204" pitchFamily="34" charset="0"/>
              <a:buChar char="§"/>
            </a:pPr>
            <a:r>
              <a:rPr lang="en-GB" dirty="0">
                <a:latin typeface="Montserrat"/>
                <a:cs typeface="Calibri"/>
              </a:rPr>
              <a:t>A Public sector who is engaged in employability – NHS Health Care Academy , Social Security Scotland  programme and multiple council programmes. </a:t>
            </a:r>
          </a:p>
          <a:p>
            <a:pPr marL="342900" indent="-342900">
              <a:buFont typeface="Wingdings" panose="020F0502020204030204" pitchFamily="34" charset="0"/>
              <a:buChar char="§"/>
            </a:pPr>
            <a:r>
              <a:rPr lang="en-GB" dirty="0">
                <a:latin typeface="Montserrat"/>
                <a:cs typeface="Calibri"/>
              </a:rPr>
              <a:t>A council which invests in training - apprenticeships, work placements and graduate internships</a:t>
            </a:r>
          </a:p>
          <a:p>
            <a:pPr marL="342900" indent="-342900">
              <a:buFont typeface="Wingdings" panose="020F0502020204030204" pitchFamily="34" charset="0"/>
              <a:buChar char="§"/>
            </a:pPr>
            <a:r>
              <a:rPr lang="en-GB" b="1" dirty="0">
                <a:latin typeface="Montserrat"/>
                <a:cs typeface="Calibri"/>
              </a:rPr>
              <a:t>The Opportunity </a:t>
            </a:r>
          </a:p>
          <a:p>
            <a:pPr marL="342900" indent="-342900">
              <a:buFont typeface="Wingdings" panose="020F0502020204030204" pitchFamily="34" charset="0"/>
              <a:buChar char="§"/>
            </a:pPr>
            <a:r>
              <a:rPr lang="en-GB" dirty="0">
                <a:latin typeface="Montserrat"/>
                <a:cs typeface="Calibri"/>
              </a:rPr>
              <a:t>Build on existing links to explore workforce planning opportunities across partners </a:t>
            </a:r>
          </a:p>
          <a:p>
            <a:pPr marL="342900" indent="-342900">
              <a:buFont typeface="Wingdings" panose="020F0502020204030204" pitchFamily="34" charset="0"/>
              <a:buChar char="§"/>
            </a:pPr>
            <a:r>
              <a:rPr lang="en-GB" dirty="0">
                <a:latin typeface="Montserrat"/>
                <a:cs typeface="Calibri"/>
              </a:rPr>
              <a:t>Localised Pilots i.e. the </a:t>
            </a:r>
            <a:r>
              <a:rPr lang="en-GB" dirty="0" err="1">
                <a:latin typeface="Montserrat"/>
                <a:cs typeface="Calibri"/>
              </a:rPr>
              <a:t>Linlathen</a:t>
            </a:r>
            <a:r>
              <a:rPr lang="en-GB" dirty="0">
                <a:latin typeface="Montserrat"/>
                <a:cs typeface="Calibri"/>
              </a:rPr>
              <a:t> project directing services to specific communities </a:t>
            </a:r>
          </a:p>
          <a:p>
            <a:pPr marL="342900" indent="-342900">
              <a:buFont typeface="Wingdings" panose="020F0502020204030204" pitchFamily="34" charset="0"/>
              <a:buChar char="§"/>
            </a:pPr>
            <a:r>
              <a:rPr lang="en-GB" dirty="0">
                <a:latin typeface="Montserrat"/>
                <a:cs typeface="Calibri"/>
              </a:rPr>
              <a:t>Fair Work First beyond the Living Wage</a:t>
            </a:r>
            <a:r>
              <a:rPr lang="en-GB" dirty="0">
                <a:latin typeface="Montserrat"/>
                <a:cs typeface="Arial"/>
              </a:rPr>
              <a:t> </a:t>
            </a:r>
          </a:p>
          <a:p>
            <a:pPr marL="0" indent="0">
              <a:buNone/>
            </a:pPr>
            <a:endParaRPr lang="en-GB" dirty="0">
              <a:latin typeface="Montserrat"/>
            </a:endParaRPr>
          </a:p>
        </p:txBody>
      </p:sp>
      <p:pic>
        <p:nvPicPr>
          <p:cNvPr id="5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8E7377A-B344-1BC9-86AC-E037F06BC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907" y="1873973"/>
            <a:ext cx="3611304" cy="404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0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DDEC0-190A-48BB-A5EE-926C0476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225" y="625877"/>
            <a:ext cx="9316386" cy="1143000"/>
          </a:xfrm>
        </p:spPr>
        <p:txBody>
          <a:bodyPr anchor="ctr">
            <a:normAutofit/>
          </a:bodyPr>
          <a:lstStyle/>
          <a:p>
            <a:r>
              <a:rPr lang="en-GB" sz="3600" b="1" dirty="0"/>
              <a:t>Land &amp; Property </a:t>
            </a:r>
            <a:endParaRPr lang="en-GB" sz="3600" b="1" dirty="0">
              <a:cs typeface="Calibri"/>
            </a:endParaRPr>
          </a:p>
        </p:txBody>
      </p:sp>
      <p:pic>
        <p:nvPicPr>
          <p:cNvPr id="4" name="Picture 4" descr="A picture containing text, outdoor, person&#10;&#10;Description automatically generated">
            <a:extLst>
              <a:ext uri="{FF2B5EF4-FFF2-40B4-BE49-F238E27FC236}">
                <a16:creationId xmlns:a16="http://schemas.microsoft.com/office/drawing/2014/main" id="{D825BD07-5AFC-BE81-C497-0DA458944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95" y="2065236"/>
            <a:ext cx="4700665" cy="359538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71D80-FB48-42E3-9B92-DFF9741BF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62332"/>
            <a:ext cx="4051091" cy="3963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>
              <a:buFont typeface="Wingdings" panose="020F0502020204030204" pitchFamily="34" charset="0"/>
              <a:buChar char="§"/>
            </a:pPr>
            <a:r>
              <a:rPr lang="en-GB" dirty="0">
                <a:latin typeface="Montserrat"/>
              </a:rPr>
              <a:t>Using surplus assets to support local communities  The-Boomerang Centre</a:t>
            </a:r>
            <a:endParaRPr lang="en-US"/>
          </a:p>
          <a:p>
            <a:pPr marL="228600" indent="-228600">
              <a:buFont typeface="Wingdings" panose="020F0502020204030204" pitchFamily="34" charset="0"/>
              <a:buChar char="§"/>
            </a:pPr>
            <a:r>
              <a:rPr lang="en-GB" dirty="0">
                <a:latin typeface="Montserrat"/>
                <a:cs typeface="Calibri"/>
              </a:rPr>
              <a:t>Mapping of Local authority land and assets to explore options for reuse </a:t>
            </a:r>
          </a:p>
          <a:p>
            <a:pPr marL="228600" indent="-228600">
              <a:buFont typeface="Wingdings" panose="020F0502020204030204" pitchFamily="34" charset="0"/>
              <a:buChar char="§"/>
            </a:pPr>
            <a:r>
              <a:rPr lang="en-GB" dirty="0">
                <a:latin typeface="Montserrat"/>
                <a:cs typeface="Calibri"/>
              </a:rPr>
              <a:t>Opportunity of assessments across the partners </a:t>
            </a:r>
          </a:p>
          <a:p>
            <a:pPr marL="228600" indent="-228600">
              <a:buFont typeface="Wingdings" panose="020F0502020204030204" pitchFamily="34" charset="0"/>
              <a:buChar char="§"/>
            </a:pPr>
            <a:r>
              <a:rPr lang="en-GB" dirty="0">
                <a:latin typeface="Montserrat"/>
                <a:cs typeface="Calibri"/>
              </a:rPr>
              <a:t>Making more land available for community use i.e. social housing </a:t>
            </a:r>
          </a:p>
        </p:txBody>
      </p:sp>
    </p:spTree>
    <p:extLst>
      <p:ext uri="{BB962C8B-B14F-4D97-AF65-F5344CB8AC3E}">
        <p14:creationId xmlns:p14="http://schemas.microsoft.com/office/powerpoint/2010/main" val="267956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577B-A718-F19B-9812-BEE485EA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cs typeface="Calibri Light"/>
              </a:rPr>
              <a:t>Finance </a:t>
            </a:r>
            <a:endParaRPr lang="en-GB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2D68C-1DF5-0BA9-DCC9-94BA34FC2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5564" y="1784774"/>
            <a:ext cx="5050186" cy="4023360"/>
          </a:xfrm>
        </p:spPr>
        <p:txBody>
          <a:bodyPr vert="horz" lIns="0" tIns="45720" rIns="0" bIns="45720" rtlCol="0" anchor="t">
            <a:normAutofit/>
          </a:bodyPr>
          <a:lstStyle/>
          <a:p>
            <a:endParaRPr lang="en-GB" sz="2800" dirty="0">
              <a:solidFill>
                <a:srgbClr val="000000"/>
              </a:solidFill>
              <a:latin typeface="Montserrat"/>
              <a:cs typeface="Calibri"/>
            </a:endParaRPr>
          </a:p>
          <a:p>
            <a:pPr>
              <a:buFont typeface="Wingdings" panose="020F0502020204030204" pitchFamily="34" charset="0"/>
              <a:buChar char="§"/>
            </a:pPr>
            <a:r>
              <a:rPr lang="en-GB" dirty="0">
                <a:solidFill>
                  <a:srgbClr val="000000"/>
                </a:solidFill>
                <a:latin typeface="Montserrat"/>
                <a:cs typeface="Calibri"/>
              </a:rPr>
              <a:t> Support money advice services and affordable credit options – Credit Unions </a:t>
            </a:r>
          </a:p>
          <a:p>
            <a:pPr>
              <a:buFont typeface="Wingdings" panose="020F0502020204030204" pitchFamily="34" charset="0"/>
              <a:buChar char="§"/>
            </a:pPr>
            <a:r>
              <a:rPr lang="en-GB" dirty="0">
                <a:solidFill>
                  <a:srgbClr val="000000"/>
                </a:solidFill>
                <a:latin typeface="Montserrat"/>
                <a:cs typeface="Calibri"/>
              </a:rPr>
              <a:t> Participatory Budgeting Exercises i.e. Climate Change Fund – 375K to 22 projects in Round 1 </a:t>
            </a:r>
            <a:endParaRPr lang="en-GB" dirty="0">
              <a:latin typeface="Montserrat"/>
              <a:cs typeface="Calibri" panose="020F0502020204030204"/>
            </a:endParaRPr>
          </a:p>
          <a:p>
            <a:pPr>
              <a:buFont typeface="Wingdings" panose="020F0502020204030204" pitchFamily="34" charset="0"/>
              <a:buChar char="§"/>
            </a:pPr>
            <a:r>
              <a:rPr lang="en-GB" dirty="0">
                <a:solidFill>
                  <a:srgbClr val="000000"/>
                </a:solidFill>
                <a:latin typeface="Montserrat"/>
                <a:cs typeface="Calibri"/>
              </a:rPr>
              <a:t> Explore Ethical and potentially local options for pension fund investment </a:t>
            </a:r>
          </a:p>
          <a:p>
            <a:endParaRPr lang="en-GB" sz="28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5" name="Content Placeholder 4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47AA28CD-A3F6-3BA9-4FA7-19E186AC58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9491" y="371704"/>
            <a:ext cx="4676945" cy="5497391"/>
          </a:xfrm>
        </p:spPr>
      </p:pic>
    </p:spTree>
    <p:extLst>
      <p:ext uri="{BB962C8B-B14F-4D97-AF65-F5344CB8AC3E}">
        <p14:creationId xmlns:p14="http://schemas.microsoft.com/office/powerpoint/2010/main" val="24613966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2161641744EC4FB90E14904A6914C7" ma:contentTypeVersion="13" ma:contentTypeDescription="Create a new document." ma:contentTypeScope="" ma:versionID="b82559ed9f90134349abc679cefbdf96">
  <xsd:schema xmlns:xsd="http://www.w3.org/2001/XMLSchema" xmlns:xs="http://www.w3.org/2001/XMLSchema" xmlns:p="http://schemas.microsoft.com/office/2006/metadata/properties" xmlns:ns2="1f95d810-4290-4981-a2b2-811e3c4e6c78" xmlns:ns3="f7471489-d9e4-488c-9555-aa647ab28e0e" targetNamespace="http://schemas.microsoft.com/office/2006/metadata/properties" ma:root="true" ma:fieldsID="c644eda3d86933b3642ceac0289d39ad" ns2:_="" ns3:_="">
    <xsd:import namespace="1f95d810-4290-4981-a2b2-811e3c4e6c78"/>
    <xsd:import namespace="f7471489-d9e4-488c-9555-aa647ab28e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95d810-4290-4981-a2b2-811e3c4e6c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68f6ed1-2845-4a53-be4b-b0f4dab87c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71489-d9e4-488c-9555-aa647ab28e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fa0036f-ef48-474c-ac1d-5c2a265e0982}" ma:internalName="TaxCatchAll" ma:showField="CatchAllData" ma:web="f7471489-d9e4-488c-9555-aa647ab28e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95d810-4290-4981-a2b2-811e3c4e6c78">
      <Terms xmlns="http://schemas.microsoft.com/office/infopath/2007/PartnerControls"/>
    </lcf76f155ced4ddcb4097134ff3c332f>
    <TaxCatchAll xmlns="f7471489-d9e4-488c-9555-aa647ab28e0e" xsi:nil="true"/>
    <SharedWithUsers xmlns="f7471489-d9e4-488c-9555-aa647ab28e0e">
      <UserInfo>
        <DisplayName>Ross Mackenzie</DisplayName>
        <AccountId>11</AccountId>
        <AccountType/>
      </UserInfo>
      <UserInfo>
        <DisplayName>Rachael Thomas</DisplayName>
        <AccountId>26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2DD92B8-5CE5-4113-9059-FF5355954283}">
  <ds:schemaRefs>
    <ds:schemaRef ds:uri="1f95d810-4290-4981-a2b2-811e3c4e6c78"/>
    <ds:schemaRef ds:uri="f7471489-d9e4-488c-9555-aa647ab28e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FDDB03B-93A9-4BD0-9CAE-C7A972F41F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BC258C-0CCB-439F-AFF5-C4B9B1DC98F1}">
  <ds:schemaRefs>
    <ds:schemaRef ds:uri="http://schemas.microsoft.com/office/2006/documentManagement/types"/>
    <ds:schemaRef ds:uri="1f95d810-4290-4981-a2b2-811e3c4e6c78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f7471489-d9e4-488c-9555-aa647ab28e0e"/>
    <ds:schemaRef ds:uri="http://purl.org/dc/dcmitype/"/>
    <ds:schemaRef ds:uri="http://purl.org/dc/terms/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700</Words>
  <Application>Microsoft Office PowerPoint</Application>
  <PresentationFormat>Widescreen</PresentationFormat>
  <Paragraphs>94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Arial,Sans-Serif</vt:lpstr>
      <vt:lpstr>Calibri</vt:lpstr>
      <vt:lpstr>Calibri Light</vt:lpstr>
      <vt:lpstr>Gill Sans MT</vt:lpstr>
      <vt:lpstr>Montserrat</vt:lpstr>
      <vt:lpstr>Open Sans</vt:lpstr>
      <vt:lpstr>Wingdings</vt:lpstr>
      <vt:lpstr>'Wingdings 2',Sans-Serif</vt:lpstr>
      <vt:lpstr>Wingdings,Sans-Serif</vt:lpstr>
      <vt:lpstr>Retrospect</vt:lpstr>
      <vt:lpstr>Community Wealth In Dundee</vt:lpstr>
      <vt:lpstr> Why do we need Community Wealth Building ?</vt:lpstr>
      <vt:lpstr>What is Community Wealth Building?</vt:lpstr>
      <vt:lpstr>  How does it work ?  </vt:lpstr>
      <vt:lpstr>Community Wealth Building in Dundee </vt:lpstr>
      <vt:lpstr>   Spending Pillar </vt:lpstr>
      <vt:lpstr>Workforce Pillar </vt:lpstr>
      <vt:lpstr>Land &amp; Property </vt:lpstr>
      <vt:lpstr>Finance </vt:lpstr>
      <vt:lpstr>Inclusive Ownership</vt:lpstr>
      <vt:lpstr>What's Next?What's next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wealth building - Introduction</dc:title>
  <dc:creator>Ross Mackenzie</dc:creator>
  <cp:lastModifiedBy>Eve Russell</cp:lastModifiedBy>
  <cp:revision>1032</cp:revision>
  <dcterms:created xsi:type="dcterms:W3CDTF">2021-08-24T08:35:04Z</dcterms:created>
  <dcterms:modified xsi:type="dcterms:W3CDTF">2023-11-21T10:22:33Z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0x010100D02161641744EC4FB90E14904A6914C7</vt:lpwstr>
  </property>
  <property fmtid="{D5CDD505-2E9C-101B-9397-08002B2CF9AE}" pid="3" name="MediaServiceImageTags">
    <vt:lpwstr/>
  </property>
</Properties>
</file>