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313" r:id="rId5"/>
    <p:sldId id="316" r:id="rId6"/>
    <p:sldId id="326" r:id="rId7"/>
    <p:sldId id="314" r:id="rId8"/>
    <p:sldId id="319" r:id="rId9"/>
    <p:sldId id="323" r:id="rId10"/>
    <p:sldId id="324" r:id="rId11"/>
    <p:sldId id="318" r:id="rId12"/>
    <p:sldId id="320" r:id="rId13"/>
    <p:sldId id="325" r:id="rId14"/>
    <p:sldId id="327" r:id="rId15"/>
  </p:sldIdLst>
  <p:sldSz cx="12192000" cy="6858000"/>
  <p:notesSz cx="6805613" cy="9944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0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5CE8-B58D-4963-8922-64A565B132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E60B-C73F-4B8C-913D-5416F98D1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Hello everyone and welcome to the DVVA Third Sector Interface Event. My name is Christina Cooper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Chief Executive of Dundee Volunteer Voluntary Action, one of the TSI partners in Dundee.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Fergus our Social Enterprise Partner from Dundee Social Enterprise Network will present shortly.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  <a:p>
            <a:r>
              <a:rPr lang="en-GB" sz="1400" b="1" u="sng" dirty="0"/>
              <a:t>Slide 7 – Membership</a:t>
            </a:r>
            <a:endParaRPr lang="en-GB" sz="1400" u="sng" dirty="0"/>
          </a:p>
          <a:p>
            <a:r>
              <a:rPr lang="en-GB" sz="1400" b="1" dirty="0"/>
              <a:t> </a:t>
            </a:r>
            <a:endParaRPr lang="en-GB" sz="1400" dirty="0"/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DVVA MEMBERSHIP BENEFITS INCLUDE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Social media promotion.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Support with recruitment of volunteers.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Influence decisions - nominate a Board representative and vote at our AGM.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Expand your knowledge with advice, information, and training.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Tailored guidance on volunteer engagement.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Connect with experts at the Volunteer Managers Forum.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Enjoy room hire discounts.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The team have further information available today.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56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8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498475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1" y="4146970"/>
            <a:ext cx="5444490" cy="5298200"/>
          </a:xfrm>
        </p:spPr>
        <p:txBody>
          <a:bodyPr/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Scottish Council for Voluntary Organisations has launched the ESSENTIAL Sector Campaign.</a:t>
            </a:r>
          </a:p>
          <a:p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The Campaign highlights, just  how essential voluntary organisations are to the lives of people across Scotland, providing lifeline support and making our communities better places to live. </a:t>
            </a:r>
          </a:p>
          <a:p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You’ll find us in every corner of the country, in every part of our society and economy; from Dundee to Stranraer, from grassroots football to international aid. </a:t>
            </a:r>
          </a:p>
          <a:p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The sector employs 135,000 people, generates over £8bn a year and harnesses the talents of over a million volunteers.</a:t>
            </a: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showcasing Dundee’s  contribution today will support the third sector get the recognition it deserves.”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2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Dundee Context of the Third Sector Interface (TSI)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560388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1" y="4306627"/>
            <a:ext cx="5444490" cy="4212431"/>
          </a:xfrm>
        </p:spPr>
        <p:txBody>
          <a:bodyPr/>
          <a:lstStyle/>
          <a:p>
            <a:r>
              <a:rPr lang="en-GB" b="1" u="sng" dirty="0"/>
              <a:t>SLIDE 5 – VOICE OF THE SECTOR</a:t>
            </a:r>
          </a:p>
          <a:p>
            <a:endParaRPr lang="en-GB" dirty="0"/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We don't just observe the change; we lead it. We are at the forefront of progress, the architects of a brighter future. Within our journey to build empowered, resilient communities, we wear many hats, and one of them is being the guiding force behind a series of Third Sector Forums and Network Meetings.</a:t>
            </a:r>
          </a:p>
          <a:p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Inequalities among our communities remains a key challenge and has a significant impact on demands for third sector and wider cross sector partnership services. Many of the root causes of inequalities are societal.</a:t>
            </a:r>
          </a:p>
          <a:p>
            <a:pPr fontAlgn="base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fontAlgn="base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DVVA are continuing to develop resources, training and networks to support third sector organisations towards taking a human rights and equalities first approach to their organisational development and delivery.</a:t>
            </a:r>
          </a:p>
          <a:p>
            <a:pPr fontAlgn="base"/>
            <a:endParaRPr lang="en-GB" sz="14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94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u="sng" dirty="0"/>
              <a:t>SLIDE 3 - CONNECT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"We're the bridge that links people and organizations across different sectors, fostering connections through our forums and networks.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We're all about growth and progress. We offer learning and development opportunities that empower both individuals and organizations.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We connect with our sector and its partners through our newsletter, website, and social media channels keeping the community informed with the latest insights and updates."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0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  <a:p>
            <a:r>
              <a:rPr lang="en-GB" sz="1400" b="1" u="sng" dirty="0"/>
              <a:t>SLIDE 4 - CAPACITY</a:t>
            </a:r>
            <a:endParaRPr lang="en-GB" sz="1400" u="sng" dirty="0"/>
          </a:p>
          <a:p>
            <a:r>
              <a:rPr lang="en-GB" sz="1400" b="1" dirty="0"/>
              <a:t> </a:t>
            </a:r>
            <a:endParaRPr lang="en-GB" sz="1400" dirty="0"/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"We're here to empower  and build the capacity of third sector organisations, enabling them to better serve our community and drive positive change.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Our services include support in various key areas like establishing new organisations, securing funding, crafting governing documents, and enhancing volunteer capacity.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We're all about helping the third sector make a meaningful impact."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9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400" b="1" u="sng" dirty="0"/>
              <a:t>SLIDE 5 – DVVA PROGRAMMES</a:t>
            </a:r>
            <a:endParaRPr lang="en-GB" sz="1400" u="sng" dirty="0"/>
          </a:p>
          <a:p>
            <a:r>
              <a:rPr lang="en-GB" sz="1400" b="1" dirty="0"/>
              <a:t> </a:t>
            </a:r>
            <a:endParaRPr lang="en-GB" sz="1400" dirty="0"/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Here's a glimpse of the incredible programs that we have to offer in DVVA: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Each of these programs is a testament to our commitment to making our community a better place. </a:t>
            </a: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We have a diverse range of projects that sit in each programme – from food larder – morning call- green health – peer recovery – gendered services to volunteer management.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7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400" b="1" u="sng" dirty="0"/>
              <a:t>SLIDE 6 – Managed Funds</a:t>
            </a:r>
          </a:p>
          <a:p>
            <a:endParaRPr lang="en-GB" sz="1400" dirty="0"/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Here are a variety of funds that we oversee in partnership with the Scottish Government and other committed partner organisations:"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Community Mental Health and Wellbeing fund- year 3 – over £400k to distribute throughout Dundee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Support the deployment of the whole family wellbeing fund – amounting to £3,294,000 over 4 years</a:t>
            </a:r>
          </a:p>
          <a:p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Previously Reshaping Care and Integrated Care Fund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E60B-C73F-4B8C-913D-5416F98D17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8D70-1BA5-4255-A1A6-DF86CEFA9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45C6F-E1C7-458A-8EDD-DC95ED375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5E23-05CF-4F74-805F-BE19627E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DDD0-0030-4D0C-93B8-3F02A9DE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EA64-A3E9-492C-9FDB-D66301A2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9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B971-BA63-4970-9681-9CB8B197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C1CEB-8B17-4785-B4BC-4C953620B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8FF8E-3B80-4C4D-9322-F1BF5DE2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4B72-5C1A-4810-81E4-545D251D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5067-E43A-4040-B897-64D9175C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62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53C0B-A46B-4C04-B316-94FBCA965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0DB3D-190C-4996-BEF8-C0760A31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AAEC5-1DF4-4353-A0E1-DA29D8B4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138E-9A4A-4E48-8497-80A04D87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F533-75F8-409A-82A7-E9AC86D4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57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C6C8-637E-4B5E-B500-358882C3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CE6C-E6CE-4592-8D44-4E88FE30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6591-4F63-4519-AACC-69E0BCC5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C90CC-CFB5-4052-AB2E-7C256FD1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6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D755-A483-4883-8D54-26D3129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0CEE6-3636-48EC-8232-8D2BDE9E2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A9D5A-E961-4E01-B423-3530D62A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E4FFA-8485-4948-ACBB-27734E9F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2072-260E-4D30-8EE2-076CBFE1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56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054E-D3F0-4AF5-800A-383F7542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F295-5983-4732-B804-85E7DAA5C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84043-09A3-4D51-A652-826B99C45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F07B3-A6DF-474C-A329-54A62386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9C74-DB0F-4E7E-853F-4CF78AA9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E75CE-B785-47A9-BB56-A147F813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95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CFE5-87A2-48EC-9A3D-1AA41AE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F31A7-5B06-4F58-B527-D090D98F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4261F-AF39-49BF-9676-CC4F8EDF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77211-D40A-4BCC-B860-3DF51BE64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8CFF5-D7BC-49C6-B71C-8C9EC9630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1D752-904F-4CB1-A759-FECED453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F3D5D-61B7-4313-B90F-39336F32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EF694-0947-4540-8C7E-33B0877F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1669-C59E-4F8A-A269-8C4B6C93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336DF-E36E-46F0-A643-B571BC23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FEB75-6748-48C9-AEF0-B994480A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A4022-C4E2-43BE-A3DD-FE558E67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94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643BD-5C94-4F1B-94EA-E1FCEABF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3EB9C-3E84-46A7-B64E-9E92B7EE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62981-C2B2-4CA2-90FD-F5AA7067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1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4497-D907-43F9-B44B-0BD30DC5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618B-2EFF-4B63-B68E-2DFB4786A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796F2-671F-4EE6-B665-0F6B9C51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D214B-5502-4DE4-A7A4-C56D80C5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0E0A8-A9E7-4CF7-BDF5-B5CC1980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8A3EE-8327-4072-9F6D-E3C1E47E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7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32A9-72B5-4209-80BB-A93D3E7E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1A049-ECB2-4303-B0F1-6BAA98565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F7DBF-3A14-41EC-84B9-260ECB4DA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62590-BDEF-44A8-BE78-FE9D8AA2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06873-FB18-4F7F-B2BD-6F05385D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A869-4DC0-4DEE-9B51-3B975188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4ABA7-3023-44A9-A990-A2160F54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30DAD-A853-4AA4-AFAF-DD5F3B8B5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B617-0C1E-435C-BD13-FC9C4AFF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60426-8581-4AF6-BB61-8F07068CD210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0FAF7-593D-491E-B7E6-45829E779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51D7-EC73-40D7-89CE-AF3C9C57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226F-0AAA-4D85-85A1-A0A4F1CBC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40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vxkSWl7yI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1479"/>
            <a:ext cx="10515600" cy="3115042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Christina Cooper</a:t>
            </a:r>
            <a:b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Chief Executive Officer</a:t>
            </a:r>
            <a:b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8173"/>
            <a:ext cx="5181600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Regular social media promotion through DVVA. </a:t>
            </a:r>
          </a:p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Support finding volunteers.</a:t>
            </a:r>
          </a:p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The opportunity to nominate a representative to the Board of Trustees and vote at AGM</a:t>
            </a:r>
          </a:p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Access to advice, information and training.</a:t>
            </a:r>
          </a:p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Bespoke advice on involving volunteers.</a:t>
            </a:r>
          </a:p>
          <a:p>
            <a:pPr fontAlgn="base"/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948173"/>
            <a:ext cx="5784009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Access to the Volunteer Managers Forum.</a:t>
            </a:r>
          </a:p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Room hire at a discounted rate, with tea and coffee provided.</a:t>
            </a:r>
          </a:p>
          <a:p>
            <a:pPr fontAlgn="base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Membership </a:t>
            </a:r>
          </a:p>
          <a:p>
            <a:pPr lvl="1" fontAlgn="base"/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Small organisations membership </a:t>
            </a:r>
          </a:p>
          <a:p>
            <a:pPr lvl="1" fontAlgn="base"/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Individual membership </a:t>
            </a:r>
          </a:p>
          <a:p>
            <a:pPr lvl="1" fontAlgn="base"/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Voluntary organisation membership </a:t>
            </a:r>
          </a:p>
          <a:p>
            <a:pPr lvl="1" fontAlgn="base"/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Other membership</a:t>
            </a:r>
          </a:p>
          <a:p>
            <a:pPr lvl="1" fontAlgn="base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40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Any Questions 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9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379" y="1774499"/>
            <a:ext cx="101432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32 regional – 20 single agencies and 12 partnerships.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One mission at their heart – to build empowered, resilient communities with a thriving Third Sector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​.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Independent from Scottish Government, but the Government invests in four key areas of work: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Volunteering development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Social Enterprise</a:t>
            </a: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Supporting and developing a strong Third Sector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Building the Third Sector relationship with community planning development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E6FD8-481C-4AD2-A7A1-66577155B46B}"/>
              </a:ext>
            </a:extLst>
          </p:cNvPr>
          <p:cNvSpPr txBox="1"/>
          <p:nvPr/>
        </p:nvSpPr>
        <p:spPr>
          <a:xfrm>
            <a:off x="3252249" y="663444"/>
            <a:ext cx="687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Third Sector Interface</a:t>
            </a:r>
          </a:p>
        </p:txBody>
      </p:sp>
    </p:spTree>
    <p:extLst>
      <p:ext uri="{BB962C8B-B14F-4D97-AF65-F5344CB8AC3E}">
        <p14:creationId xmlns:p14="http://schemas.microsoft.com/office/powerpoint/2010/main" val="74187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09DCB1-0B60-4763-B32A-38E25680E7AA}"/>
              </a:ext>
            </a:extLst>
          </p:cNvPr>
          <p:cNvSpPr txBox="1"/>
          <p:nvPr/>
        </p:nvSpPr>
        <p:spPr>
          <a:xfrm>
            <a:off x="3139126" y="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The Essential Sector</a:t>
            </a:r>
          </a:p>
        </p:txBody>
      </p:sp>
      <p:pic>
        <p:nvPicPr>
          <p:cNvPr id="4" name="Online Media 3" title="ESSENTIAL SECTOR COMPILATION">
            <a:hlinkClick r:id="" action="ppaction://media"/>
            <a:extLst>
              <a:ext uri="{FF2B5EF4-FFF2-40B4-BE49-F238E27FC236}">
                <a16:creationId xmlns:a16="http://schemas.microsoft.com/office/drawing/2014/main" id="{3B918326-D345-4CEE-9823-DBAACB096F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9826" y="646331"/>
            <a:ext cx="10852348" cy="61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7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602" y="1640263"/>
            <a:ext cx="10671928" cy="3940404"/>
          </a:xfrm>
        </p:spPr>
        <p:txBody>
          <a:bodyPr>
            <a:noAutofit/>
          </a:bodyPr>
          <a:lstStyle/>
          <a:p>
            <a:pPr fontAlgn="base"/>
            <a:r>
              <a:rPr lang="en-GB" sz="2100" b="1" dirty="0">
                <a:latin typeface="Verdana" panose="020B0604030504040204" pitchFamily="34" charset="0"/>
                <a:ea typeface="Verdana" panose="020B0604030504040204" pitchFamily="34" charset="0"/>
              </a:rPr>
              <a:t>Dundee Volunteer &amp; Voluntary Action is an independent charity that aims to ensure the Third Sector is robust, resilient and delivers high quality services for the people of Dundee.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fontAlgn="base"/>
            <a:r>
              <a:rPr lang="en-GB" sz="2100" b="1" dirty="0">
                <a:latin typeface="Verdana" panose="020B0604030504040204" pitchFamily="34" charset="0"/>
                <a:ea typeface="Verdana" panose="020B0604030504040204" pitchFamily="34" charset="0"/>
              </a:rPr>
              <a:t>The TSI provide a wide range of support to Third Sector organisations.</a:t>
            </a: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en-GB" sz="2100" b="1" dirty="0">
                <a:latin typeface="Verdana" panose="020B0604030504040204" pitchFamily="34" charset="0"/>
                <a:ea typeface="Verdana" panose="020B0604030504040204" pitchFamily="34" charset="0"/>
              </a:rPr>
              <a:t>The TSI has a primary role in ensuring the Third Sector in Dundee, are: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lvl="3" fontAlgn="base">
              <a:buFont typeface="Wingdings" panose="05000000000000000000" pitchFamily="2" charset="2"/>
              <a:buChar char="§"/>
            </a:pPr>
            <a:r>
              <a:rPr lang="en-GB" sz="2100" b="1" dirty="0">
                <a:latin typeface="Verdana" panose="020B0604030504040204" pitchFamily="34" charset="0"/>
                <a:ea typeface="Verdana" panose="020B0604030504040204" pitchFamily="34" charset="0"/>
              </a:rPr>
              <a:t>Well governed and managed, to enable them to deliver quality outcomes</a:t>
            </a: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</a:rPr>
              <a:t>​.</a:t>
            </a:r>
          </a:p>
          <a:p>
            <a:pPr lvl="3" fontAlgn="base">
              <a:buFont typeface="Wingdings" panose="05000000000000000000" pitchFamily="2" charset="2"/>
              <a:buChar char="§"/>
            </a:pPr>
            <a:r>
              <a:rPr lang="en-GB" sz="2100" b="1" dirty="0">
                <a:latin typeface="Verdana" panose="020B0604030504040204" pitchFamily="34" charset="0"/>
                <a:ea typeface="Verdana" panose="020B0604030504040204" pitchFamily="34" charset="0"/>
              </a:rPr>
              <a:t>Better connected and able to influence and contribute to public policy.</a:t>
            </a: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Voice of the Sector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60562"/>
            <a:ext cx="5402344" cy="435133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Lead on Third Sector Forums and Network Meetings.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Children and Young People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Mental Health &amp; Substance Use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Peer Recovery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Transforming Employability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Social Isolation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60562"/>
            <a:ext cx="5181600" cy="435133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Volunteer Managers Forum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Good Governance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Funding and Finance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Alcohol &amp; Drug Forum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Dundee Partnership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Various Strategic Forums</a:t>
            </a: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National Third Sector Network</a:t>
            </a:r>
          </a:p>
        </p:txBody>
      </p:sp>
    </p:spTree>
    <p:extLst>
      <p:ext uri="{BB962C8B-B14F-4D97-AF65-F5344CB8AC3E}">
        <p14:creationId xmlns:p14="http://schemas.microsoft.com/office/powerpoint/2010/main" val="245963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Connect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6866" y="1794383"/>
            <a:ext cx="9238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We connect individuals and organisations from across the Third, Independent and Statutory sector through our forums and networks.</a:t>
            </a:r>
          </a:p>
          <a:p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We provide learning and development opportunities for individuals and organisations. </a:t>
            </a:r>
          </a:p>
          <a:p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Our newsletter, website and social media platforms provide updates relevant to the Sector and wider partner organisations. </a:t>
            </a:r>
          </a:p>
        </p:txBody>
      </p:sp>
    </p:spTree>
    <p:extLst>
      <p:ext uri="{BB962C8B-B14F-4D97-AF65-F5344CB8AC3E}">
        <p14:creationId xmlns:p14="http://schemas.microsoft.com/office/powerpoint/2010/main" val="138009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Capacity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593" y="1942492"/>
            <a:ext cx="9681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We provide development and management assistance to Third Sector organisations to help develop their capacity so to provide services within the community and achieve positive change. </a:t>
            </a:r>
          </a:p>
          <a:p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We help with –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Setting up a new organisation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Funding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Drafting a constitution or other governing document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Developing volunteering capacity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Good governance</a:t>
            </a:r>
          </a:p>
        </p:txBody>
      </p:sp>
    </p:spTree>
    <p:extLst>
      <p:ext uri="{BB962C8B-B14F-4D97-AF65-F5344CB8AC3E}">
        <p14:creationId xmlns:p14="http://schemas.microsoft.com/office/powerpoint/2010/main" val="181777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3405"/>
            <a:ext cx="10515600" cy="9734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DVVA Programmes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3508" y="1929319"/>
            <a:ext cx="7937370" cy="3509946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Mental Health</a:t>
            </a:r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</a:rPr>
              <a:t>​ &amp; Substance Use Team</a:t>
            </a:r>
          </a:p>
          <a:p>
            <a:pPr fontAlgn="base">
              <a:lnSpc>
                <a:spcPct val="120000"/>
              </a:lnSpc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Communities Team</a:t>
            </a:r>
          </a:p>
          <a:p>
            <a:pPr fontAlgn="base">
              <a:lnSpc>
                <a:spcPct val="120000"/>
              </a:lnSpc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Social Isolation Team</a:t>
            </a:r>
            <a:endParaRPr lang="en-US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Community Hubs</a:t>
            </a:r>
          </a:p>
          <a:p>
            <a:pPr fontAlgn="base">
              <a:lnSpc>
                <a:spcPct val="120000"/>
              </a:lnSpc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Corporate Team</a:t>
            </a:r>
            <a:endParaRPr lang="en-US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05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Managing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639" y="1976782"/>
            <a:ext cx="8833700" cy="4021955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Communities, Mental Health &amp; Wellbeing Fund</a:t>
            </a:r>
          </a:p>
          <a:p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Covid Recovery </a:t>
            </a:r>
          </a:p>
          <a:p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Integrated Care </a:t>
            </a:r>
          </a:p>
          <a:p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Reshaping Care Capacity Building</a:t>
            </a:r>
          </a:p>
          <a:p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Whole Family Wellbeing Fund</a:t>
            </a:r>
          </a:p>
          <a:p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Children’s Mental Health &amp; Wellbeing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9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375D46896847B98C90ED55C86933" ma:contentTypeVersion="13" ma:contentTypeDescription="Create a new document." ma:contentTypeScope="" ma:versionID="aebea9fd74a171d3b15d8cd82747ef2b">
  <xsd:schema xmlns:xsd="http://www.w3.org/2001/XMLSchema" xmlns:xs="http://www.w3.org/2001/XMLSchema" xmlns:p="http://schemas.microsoft.com/office/2006/metadata/properties" xmlns:ns2="f27ecbbe-1d93-47cd-a02b-d34fd5f027ae" xmlns:ns3="4c3348da-75be-437d-96a8-7764a75266d9" targetNamespace="http://schemas.microsoft.com/office/2006/metadata/properties" ma:root="true" ma:fieldsID="91c3c6b1b103927532e8b19dbeacdfe8" ns2:_="" ns3:_="">
    <xsd:import namespace="f27ecbbe-1d93-47cd-a02b-d34fd5f027ae"/>
    <xsd:import namespace="4c3348da-75be-437d-96a8-7764a7526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ecbbe-1d93-47cd-a02b-d34fd5f02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348da-75be-437d-96a8-7764a7526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AA208B-99B5-4D80-909E-D55437075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ecbbe-1d93-47cd-a02b-d34fd5f027ae"/>
    <ds:schemaRef ds:uri="4c3348da-75be-437d-96a8-7764a7526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E01010-0BFB-4A05-B9DC-86555456FB8F}">
  <ds:schemaRefs>
    <ds:schemaRef ds:uri="http://schemas.microsoft.com/office/2006/documentManagement/types"/>
    <ds:schemaRef ds:uri="http://purl.org/dc/terms/"/>
    <ds:schemaRef ds:uri="http://www.w3.org/XML/1998/namespace"/>
    <ds:schemaRef ds:uri="4c3348da-75be-437d-96a8-7764a75266d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27ecbbe-1d93-47cd-a02b-d34fd5f027a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8D5835-6A5F-42F5-8769-52B8FF8EE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1112</Words>
  <Application>Microsoft Office PowerPoint</Application>
  <PresentationFormat>Widescreen</PresentationFormat>
  <Paragraphs>148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Verdana</vt:lpstr>
      <vt:lpstr>Calibri</vt:lpstr>
      <vt:lpstr>Arial</vt:lpstr>
      <vt:lpstr>Wingdings</vt:lpstr>
      <vt:lpstr>Calibri Light</vt:lpstr>
      <vt:lpstr>Office Theme</vt:lpstr>
      <vt:lpstr>Christina Cooper  Chief Executive Officer </vt:lpstr>
      <vt:lpstr>PowerPoint Presentation</vt:lpstr>
      <vt:lpstr>PowerPoint Presentation</vt:lpstr>
      <vt:lpstr>PowerPoint Presentation</vt:lpstr>
      <vt:lpstr> Voice of the Sector</vt:lpstr>
      <vt:lpstr>Connect </vt:lpstr>
      <vt:lpstr>Capacity</vt:lpstr>
      <vt:lpstr>DVVA Programmes</vt:lpstr>
      <vt:lpstr>Managing Funding</vt:lpstr>
      <vt:lpstr>Membership</vt:lpstr>
      <vt:lpstr>Any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Donoghue</dc:creator>
  <cp:lastModifiedBy>Eve Russell</cp:lastModifiedBy>
  <cp:revision>189</cp:revision>
  <cp:lastPrinted>2023-11-20T11:38:14Z</cp:lastPrinted>
  <dcterms:created xsi:type="dcterms:W3CDTF">2019-12-02T14:25:46Z</dcterms:created>
  <dcterms:modified xsi:type="dcterms:W3CDTF">2023-11-23T09:47:30Z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0x010100E1EB375D46896847B98C90ED55C86933</vt:lpwstr>
  </property>
</Properties>
</file>