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8" r:id="rId5"/>
    <p:sldId id="257" r:id="rId6"/>
    <p:sldId id="259" r:id="rId7"/>
    <p:sldId id="260" r:id="rId8"/>
    <p:sldId id="265" r:id="rId9"/>
    <p:sldId id="261" r:id="rId10"/>
    <p:sldId id="262" r:id="rId11"/>
    <p:sldId id="263" r:id="rId12"/>
    <p:sldId id="264" r:id="rId13"/>
    <p:sldId id="256" r:id="rId14"/>
    <p:sldId id="266" r:id="rId15"/>
  </p:sldIdLst>
  <p:sldSz cx="12192000" cy="6858000"/>
  <p:notesSz cx="6858000" cy="9144000"/>
  <p:embeddedFontLst>
    <p:embeddedFont>
      <p:font typeface="Dosis" panose="020B0604020202020204" charset="0"/>
      <p:regular r:id="rId16"/>
      <p:bold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Raleway" panose="020B0503030101060003"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B2235-E330-4A86-82BC-1F49E713778D}" v="11" dt="2021-04-21T09:53:58.593"/>
    <p1510:client id="{96B7B3C9-1C66-453F-9EB4-E33EC1C53198}" v="181" dt="2021-05-24T17:44:28.935"/>
    <p1510:client id="{BD89CE17-F885-42D2-9F62-3FAFE9B02FBB}" v="2" dt="2021-11-12T14:47:18.163"/>
    <p1510:client id="{9E8B964B-20E7-4786-81CC-736FEAA2964D}" v="1" dt="2021-03-26T11:32:1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8D70-1BA5-4255-A1A6-DF86CEFA9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045C6F-E1C7-458A-8EDD-DC95ED375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405E23-05CF-4F74-805F-BE19627EF64E}"/>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5" name="Footer Placeholder 4">
            <a:extLst>
              <a:ext uri="{FF2B5EF4-FFF2-40B4-BE49-F238E27FC236}">
                <a16:creationId xmlns:a16="http://schemas.microsoft.com/office/drawing/2014/main" id="{FA23DDD0-0030-4D0C-93B8-3F02A9DE7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0EA64-A3E9-492C-9FDB-D66301A2E17B}"/>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104490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B971-BA63-4970-9681-9CB8B19739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0C1CEB-8B17-4785-B4BC-4C953620BD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8FF8E-3B80-4C4D-9322-F1BF5DE279FF}"/>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5" name="Footer Placeholder 4">
            <a:extLst>
              <a:ext uri="{FF2B5EF4-FFF2-40B4-BE49-F238E27FC236}">
                <a16:creationId xmlns:a16="http://schemas.microsoft.com/office/drawing/2014/main" id="{6D544B72-5C1A-4810-81E4-545D251D1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935067-E43A-4040-B897-64D9175C2BDB}"/>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369462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53C0B-A46B-4C04-B316-94FBCA965D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40DB3D-190C-4996-BEF8-C0760A319E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AAEC5-1DF4-4353-A0E1-DA29D8B49E27}"/>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5" name="Footer Placeholder 4">
            <a:extLst>
              <a:ext uri="{FF2B5EF4-FFF2-40B4-BE49-F238E27FC236}">
                <a16:creationId xmlns:a16="http://schemas.microsoft.com/office/drawing/2014/main" id="{D101138E-9A4A-4E48-8497-80A04D87E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7F533-75F8-409A-82A7-E9AC86D44FE6}"/>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55157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3DAF-7DCF-4EE0-A7C8-103C22F889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94C6C8-637E-4B5E-B500-358882C3F4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20CE6C-E6CE-4592-8D44-4E88FE306305}"/>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5" name="Footer Placeholder 4">
            <a:extLst>
              <a:ext uri="{FF2B5EF4-FFF2-40B4-BE49-F238E27FC236}">
                <a16:creationId xmlns:a16="http://schemas.microsoft.com/office/drawing/2014/main" id="{40166591-4F63-4519-AACC-69E0BCC5C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FC90CC-CFB5-4052-AB2E-7C256FD1BBBF}"/>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3133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D755-A483-4883-8D54-26D3129B61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90CEE6-3636-48EC-8232-8D2BDE9E2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FA9D5A-E961-4E01-B423-3530D62A34AD}"/>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5" name="Footer Placeholder 4">
            <a:extLst>
              <a:ext uri="{FF2B5EF4-FFF2-40B4-BE49-F238E27FC236}">
                <a16:creationId xmlns:a16="http://schemas.microsoft.com/office/drawing/2014/main" id="{08BE4FFA-8485-4948-ACBB-27734E9F3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F2072-260E-4D30-8EE2-076CBFE12425}"/>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41456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54E-D3F0-4AF5-800A-383F7542F8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29F295-5983-4732-B804-85E7DAA5C7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584043-09A3-4D51-A652-826B99C451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0F07B3-A6DF-474C-A329-54A62386ECAD}"/>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6" name="Footer Placeholder 5">
            <a:extLst>
              <a:ext uri="{FF2B5EF4-FFF2-40B4-BE49-F238E27FC236}">
                <a16:creationId xmlns:a16="http://schemas.microsoft.com/office/drawing/2014/main" id="{12EE9C74-DB0F-4E7E-853F-4CF78AA979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7E75CE-B785-47A9-BB56-A147F8135EF6}"/>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74195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CFE5-87A2-48EC-9A3D-1AA41AE16D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F31A7-5B06-4F58-B527-D090D98FD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F4261F-AF39-49BF-9676-CC4F8EDF24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077211-D40A-4BCC-B860-3DF51BE64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08CFF5-D7BC-49C6-B71C-8C9EC9630D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1D752-904F-4CB1-A759-FECED453044D}"/>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8" name="Footer Placeholder 7">
            <a:extLst>
              <a:ext uri="{FF2B5EF4-FFF2-40B4-BE49-F238E27FC236}">
                <a16:creationId xmlns:a16="http://schemas.microsoft.com/office/drawing/2014/main" id="{82CF3D5D-61B7-4313-B90F-39336F32AE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FEF694-0947-4540-8C7E-33B0877F01F5}"/>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5256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1669-C59E-4F8A-A269-8C4B6C93E3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7336DF-E36E-46F0-A643-B571BC2370D8}"/>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4" name="Footer Placeholder 3">
            <a:extLst>
              <a:ext uri="{FF2B5EF4-FFF2-40B4-BE49-F238E27FC236}">
                <a16:creationId xmlns:a16="http://schemas.microsoft.com/office/drawing/2014/main" id="{D5FFEB75-6748-48C9-AEF0-B994480A89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2A4022-C4E2-43BE-A3DD-FE558E67F2FC}"/>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85194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643BD-5C94-4F1B-94EA-E1FCEABF0670}"/>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3" name="Footer Placeholder 2">
            <a:extLst>
              <a:ext uri="{FF2B5EF4-FFF2-40B4-BE49-F238E27FC236}">
                <a16:creationId xmlns:a16="http://schemas.microsoft.com/office/drawing/2014/main" id="{9073EB9C-3E84-46A7-B64E-9E92B7EE53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E62981-C2B2-4CA2-90FD-F5AA706765E2}"/>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74012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4497-D907-43F9-B44B-0BD30DC54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41618B-2EFF-4B63-B68E-2DFB4786A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F796F2-671F-4EE6-B665-0F6B9C511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CD214B-5502-4DE4-A7A4-C56D80C5FB50}"/>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6" name="Footer Placeholder 5">
            <a:extLst>
              <a:ext uri="{FF2B5EF4-FFF2-40B4-BE49-F238E27FC236}">
                <a16:creationId xmlns:a16="http://schemas.microsoft.com/office/drawing/2014/main" id="{8CB0E0A8-A9E7-4CF7-BDF5-B5CC198007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8A3EE-8327-4072-9F6D-E3C1E47E8049}"/>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78717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32A9-72B5-4209-80BB-A93D3E7E6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C1A049-ECB2-4303-B0F1-6BAA98565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6F7DBF-3A14-41EC-84B9-260ECB4DA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E62590-BDEF-44A8-BE78-FE9D8AA2047E}"/>
              </a:ext>
            </a:extLst>
          </p:cNvPr>
          <p:cNvSpPr>
            <a:spLocks noGrp="1"/>
          </p:cNvSpPr>
          <p:nvPr>
            <p:ph type="dt" sz="half" idx="10"/>
          </p:nvPr>
        </p:nvSpPr>
        <p:spPr/>
        <p:txBody>
          <a:bodyPr/>
          <a:lstStyle/>
          <a:p>
            <a:fld id="{96A60426-8581-4AF6-BB61-8F07068CD210}" type="datetimeFigureOut">
              <a:rPr lang="en-GB" smtClean="0"/>
              <a:t>30/11/2021</a:t>
            </a:fld>
            <a:endParaRPr lang="en-GB"/>
          </a:p>
        </p:txBody>
      </p:sp>
      <p:sp>
        <p:nvSpPr>
          <p:cNvPr id="6" name="Footer Placeholder 5">
            <a:extLst>
              <a:ext uri="{FF2B5EF4-FFF2-40B4-BE49-F238E27FC236}">
                <a16:creationId xmlns:a16="http://schemas.microsoft.com/office/drawing/2014/main" id="{A1706873-FB18-4F7F-B2BD-6F05385D0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AA869-4DC0-4DEE-9B51-3B97518861FE}"/>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5009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54ABA7-3023-44A9-A990-A2160F547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230DAD-A853-4AA4-AFAF-DD5F3B8B5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9B617-0C1E-435C-BD13-FC9C4AFFF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60426-8581-4AF6-BB61-8F07068CD210}" type="datetimeFigureOut">
              <a:rPr lang="en-GB" smtClean="0"/>
              <a:t>30/11/2021</a:t>
            </a:fld>
            <a:endParaRPr lang="en-GB"/>
          </a:p>
        </p:txBody>
      </p:sp>
      <p:sp>
        <p:nvSpPr>
          <p:cNvPr id="5" name="Footer Placeholder 4">
            <a:extLst>
              <a:ext uri="{FF2B5EF4-FFF2-40B4-BE49-F238E27FC236}">
                <a16:creationId xmlns:a16="http://schemas.microsoft.com/office/drawing/2014/main" id="{7660FAF7-593D-491E-B7E6-45829E779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2E51D7-EC73-40D7-89CE-AF3C9C57D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2226F-0AAA-4D85-85A1-A0A4F1CBC2FA}" type="slidenum">
              <a:rPr lang="en-GB" smtClean="0"/>
              <a:t>‹#›</a:t>
            </a:fld>
            <a:endParaRPr lang="en-GB"/>
          </a:p>
        </p:txBody>
      </p:sp>
    </p:spTree>
    <p:extLst>
      <p:ext uri="{BB962C8B-B14F-4D97-AF65-F5344CB8AC3E}">
        <p14:creationId xmlns:p14="http://schemas.microsoft.com/office/powerpoint/2010/main" val="429140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C25D-23E4-4BC9-9DEB-47D958E1D5AA}"/>
              </a:ext>
            </a:extLst>
          </p:cNvPr>
          <p:cNvSpPr>
            <a:spLocks noGrp="1"/>
          </p:cNvSpPr>
          <p:nvPr>
            <p:ph type="ctrTitle"/>
          </p:nvPr>
        </p:nvSpPr>
        <p:spPr>
          <a:xfrm>
            <a:off x="1523999" y="2177142"/>
            <a:ext cx="9579429" cy="2336867"/>
          </a:xfrm>
        </p:spPr>
        <p:txBody>
          <a:bodyPr>
            <a:normAutofit/>
          </a:bodyPr>
          <a:lstStyle/>
          <a:p>
            <a:endParaRPr lang="en-GB" b="1" dirty="0">
              <a:latin typeface="Dosis"/>
              <a:ea typeface="Verdana"/>
            </a:endParaRPr>
          </a:p>
        </p:txBody>
      </p:sp>
      <p:sp>
        <p:nvSpPr>
          <p:cNvPr id="3" name="Content Placeholder 2">
            <a:extLst>
              <a:ext uri="{FF2B5EF4-FFF2-40B4-BE49-F238E27FC236}">
                <a16:creationId xmlns:a16="http://schemas.microsoft.com/office/drawing/2014/main" id="{2CADC1CE-11D8-48D1-8E3B-31BFC06C89A1}"/>
              </a:ext>
            </a:extLst>
          </p:cNvPr>
          <p:cNvSpPr>
            <a:spLocks noGrp="1"/>
          </p:cNvSpPr>
          <p:nvPr>
            <p:ph type="subTitle" idx="1"/>
          </p:nvPr>
        </p:nvSpPr>
        <p:spPr>
          <a:xfrm>
            <a:off x="1843315" y="2177142"/>
            <a:ext cx="9144000" cy="1655762"/>
          </a:xfrm>
        </p:spPr>
        <p:txBody>
          <a:bodyPr vert="horz" lIns="91440" tIns="45720" rIns="91440" bIns="45720" rtlCol="0" anchor="t">
            <a:normAutofit/>
          </a:bodyPr>
          <a:lstStyle/>
          <a:p>
            <a:r>
              <a:rPr lang="en-GB" sz="4400" b="1" dirty="0">
                <a:solidFill>
                  <a:schemeClr val="accent5">
                    <a:lumMod val="50000"/>
                  </a:schemeClr>
                </a:solidFill>
                <a:latin typeface="Raleway" panose="020B0503030101060003" pitchFamily="34" charset="0"/>
                <a:ea typeface="Verdana" panose="020B0604030504040204" pitchFamily="34" charset="0"/>
              </a:rPr>
              <a:t>   COMMMUNITY MENTAL HEALTH AND WELLBEING FUND</a:t>
            </a:r>
          </a:p>
        </p:txBody>
      </p:sp>
    </p:spTree>
    <p:extLst>
      <p:ext uri="{BB962C8B-B14F-4D97-AF65-F5344CB8AC3E}">
        <p14:creationId xmlns:p14="http://schemas.microsoft.com/office/powerpoint/2010/main" val="2758094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B670-58BA-494E-8324-6FFDA42B5FC8}"/>
              </a:ext>
            </a:extLst>
          </p:cNvPr>
          <p:cNvSpPr>
            <a:spLocks noGrp="1"/>
          </p:cNvSpPr>
          <p:nvPr>
            <p:ph type="ctrTitle"/>
          </p:nvPr>
        </p:nvSpPr>
        <p:spPr>
          <a:xfrm>
            <a:off x="1524000" y="450010"/>
            <a:ext cx="9144000" cy="2387600"/>
          </a:xfrm>
        </p:spPr>
        <p:txBody>
          <a:bodyPr/>
          <a:lstStyle/>
          <a:p>
            <a:r>
              <a:rPr lang="en-GB" b="1" dirty="0" smtClean="0">
                <a:solidFill>
                  <a:schemeClr val="accent5">
                    <a:lumMod val="50000"/>
                  </a:schemeClr>
                </a:solidFill>
                <a:latin typeface="Dosis"/>
                <a:ea typeface="Verdana"/>
              </a:rPr>
              <a:t>MONITORING</a:t>
            </a:r>
            <a:endParaRPr lang="en-GB" b="1" dirty="0">
              <a:solidFill>
                <a:schemeClr val="accent5">
                  <a:lumMod val="50000"/>
                </a:schemeClr>
              </a:solidFill>
              <a:latin typeface="Dosis"/>
              <a:ea typeface="Verdana"/>
            </a:endParaRPr>
          </a:p>
        </p:txBody>
      </p:sp>
      <p:sp>
        <p:nvSpPr>
          <p:cNvPr id="3" name="Subtitle 2">
            <a:extLst>
              <a:ext uri="{FF2B5EF4-FFF2-40B4-BE49-F238E27FC236}">
                <a16:creationId xmlns:a16="http://schemas.microsoft.com/office/drawing/2014/main" id="{848CE564-B0D3-45C8-86AC-B5EEB9814C13}"/>
              </a:ext>
            </a:extLst>
          </p:cNvPr>
          <p:cNvSpPr>
            <a:spLocks noGrp="1"/>
          </p:cNvSpPr>
          <p:nvPr>
            <p:ph type="subTitle" idx="1"/>
          </p:nvPr>
        </p:nvSpPr>
        <p:spPr>
          <a:xfrm>
            <a:off x="1524000" y="3162767"/>
            <a:ext cx="9144000" cy="3072185"/>
          </a:xfrm>
        </p:spPr>
        <p:txBody>
          <a:bodyPr vert="horz" lIns="91440" tIns="45720" rIns="91440" bIns="45720" rtlCol="0" anchor="t">
            <a:normAutofit/>
          </a:bodyPr>
          <a:lstStyle/>
          <a:p>
            <a:pPr marL="342900" indent="-342900" algn="l">
              <a:buFont typeface="Wingdings" panose="05000000000000000000" pitchFamily="2" charset="2"/>
              <a:buChar char="§"/>
            </a:pPr>
            <a:endParaRPr lang="en-GB" dirty="0">
              <a:latin typeface="Raleway" panose="020B0503030101060003" pitchFamily="34" charset="0"/>
              <a:ea typeface="Verdana" panose="020B0604030504040204" pitchFamily="34" charset="0"/>
            </a:endParaRPr>
          </a:p>
          <a:p>
            <a:pPr marL="342900" indent="-342900" algn="l">
              <a:buFont typeface="Wingdings" panose="05000000000000000000" pitchFamily="2" charset="2"/>
              <a:buChar char="§"/>
            </a:pPr>
            <a:r>
              <a:rPr lang="en-GB" dirty="0">
                <a:solidFill>
                  <a:schemeClr val="accent5">
                    <a:lumMod val="50000"/>
                  </a:schemeClr>
                </a:solidFill>
                <a:latin typeface="Raleway" panose="020B0503030101060003" pitchFamily="34" charset="0"/>
                <a:ea typeface="Verdana" panose="020B0604030504040204" pitchFamily="34" charset="0"/>
              </a:rPr>
              <a:t>Level 1 – Completion and submission of a monitoring form by </a:t>
            </a:r>
            <a:r>
              <a:rPr lang="en-GB" b="1" dirty="0">
                <a:solidFill>
                  <a:schemeClr val="accent5">
                    <a:lumMod val="50000"/>
                  </a:schemeClr>
                </a:solidFill>
                <a:latin typeface="Raleway" panose="020B0503030101060003" pitchFamily="34" charset="0"/>
                <a:ea typeface="Verdana" panose="020B0604030504040204" pitchFamily="34" charset="0"/>
              </a:rPr>
              <a:t>11th April 2022</a:t>
            </a:r>
          </a:p>
          <a:p>
            <a:pPr marL="342900" indent="-342900" algn="l">
              <a:buFont typeface="Wingdings" panose="05000000000000000000" pitchFamily="2" charset="2"/>
              <a:buChar char="§"/>
            </a:pPr>
            <a:r>
              <a:rPr lang="en-GB" dirty="0">
                <a:solidFill>
                  <a:schemeClr val="accent5">
                    <a:lumMod val="50000"/>
                  </a:schemeClr>
                </a:solidFill>
                <a:latin typeface="Raleway" panose="020B0503030101060003" pitchFamily="34" charset="0"/>
                <a:ea typeface="Verdana" panose="020B0604030504040204" pitchFamily="34" charset="0"/>
              </a:rPr>
              <a:t>Level 2 – Completion of a progress report by </a:t>
            </a:r>
            <a:r>
              <a:rPr lang="en-GB" b="1" dirty="0">
                <a:solidFill>
                  <a:schemeClr val="accent5">
                    <a:lumMod val="50000"/>
                  </a:schemeClr>
                </a:solidFill>
                <a:latin typeface="Raleway" panose="020B0503030101060003" pitchFamily="34" charset="0"/>
                <a:ea typeface="Verdana" panose="020B0604030504040204" pitchFamily="34" charset="0"/>
              </a:rPr>
              <a:t>11th April 2022 </a:t>
            </a:r>
            <a:r>
              <a:rPr lang="en-GB" dirty="0">
                <a:solidFill>
                  <a:schemeClr val="accent5">
                    <a:lumMod val="50000"/>
                  </a:schemeClr>
                </a:solidFill>
                <a:latin typeface="Raleway" panose="020B0503030101060003" pitchFamily="34" charset="0"/>
                <a:ea typeface="Verdana" panose="020B0604030504040204" pitchFamily="34" charset="0"/>
              </a:rPr>
              <a:t>and a monitoring form by </a:t>
            </a:r>
            <a:r>
              <a:rPr lang="en-GB" b="1" dirty="0">
                <a:solidFill>
                  <a:schemeClr val="accent5">
                    <a:lumMod val="50000"/>
                  </a:schemeClr>
                </a:solidFill>
                <a:latin typeface="Raleway" panose="020B0503030101060003" pitchFamily="34" charset="0"/>
                <a:ea typeface="Verdana" panose="020B0604030504040204" pitchFamily="34" charset="0"/>
              </a:rPr>
              <a:t>11th July 2022</a:t>
            </a:r>
          </a:p>
          <a:p>
            <a:pPr marL="342900" indent="-342900" algn="l">
              <a:buFont typeface="Wingdings" panose="05000000000000000000" pitchFamily="2" charset="2"/>
              <a:buChar char="§"/>
            </a:pPr>
            <a:r>
              <a:rPr lang="en-GB" dirty="0">
                <a:solidFill>
                  <a:schemeClr val="accent5">
                    <a:lumMod val="50000"/>
                  </a:schemeClr>
                </a:solidFill>
                <a:latin typeface="Raleway" panose="020B0503030101060003" pitchFamily="34" charset="0"/>
                <a:ea typeface="Verdana" panose="020B0604030504040204" pitchFamily="34" charset="0"/>
              </a:rPr>
              <a:t>Forms will be distributed following confirmation of funding.</a:t>
            </a:r>
          </a:p>
          <a:p>
            <a:pPr marL="342900" indent="-342900" algn="l">
              <a:buFont typeface="Wingdings" panose="05000000000000000000" pitchFamily="2" charset="2"/>
              <a:buChar char="§"/>
            </a:pPr>
            <a:endParaRPr lang="en-GB" dirty="0">
              <a:latin typeface="Raleway" panose="020B0503030101060003" pitchFamily="34" charset="0"/>
              <a:ea typeface="Verdana" panose="020B0604030504040204" pitchFamily="34" charset="0"/>
            </a:endParaRPr>
          </a:p>
        </p:txBody>
      </p:sp>
    </p:spTree>
    <p:extLst>
      <p:ext uri="{BB962C8B-B14F-4D97-AF65-F5344CB8AC3E}">
        <p14:creationId xmlns:p14="http://schemas.microsoft.com/office/powerpoint/2010/main" val="891430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B670-58BA-494E-8324-6FFDA42B5FC8}"/>
              </a:ext>
            </a:extLst>
          </p:cNvPr>
          <p:cNvSpPr>
            <a:spLocks noGrp="1"/>
          </p:cNvSpPr>
          <p:nvPr>
            <p:ph type="ctrTitle"/>
          </p:nvPr>
        </p:nvSpPr>
        <p:spPr>
          <a:xfrm>
            <a:off x="1524000" y="450010"/>
            <a:ext cx="9144000" cy="2387600"/>
          </a:xfrm>
        </p:spPr>
        <p:txBody>
          <a:bodyPr/>
          <a:lstStyle/>
          <a:p>
            <a:r>
              <a:rPr lang="en-GB" b="1" dirty="0">
                <a:solidFill>
                  <a:schemeClr val="accent5">
                    <a:lumMod val="50000"/>
                  </a:schemeClr>
                </a:solidFill>
                <a:latin typeface="Dosis"/>
                <a:ea typeface="Verdana"/>
              </a:rPr>
              <a:t>QUESTIONS</a:t>
            </a:r>
          </a:p>
        </p:txBody>
      </p:sp>
      <p:sp>
        <p:nvSpPr>
          <p:cNvPr id="3" name="Subtitle 2">
            <a:extLst>
              <a:ext uri="{FF2B5EF4-FFF2-40B4-BE49-F238E27FC236}">
                <a16:creationId xmlns:a16="http://schemas.microsoft.com/office/drawing/2014/main" id="{848CE564-B0D3-45C8-86AC-B5EEB9814C13}"/>
              </a:ext>
            </a:extLst>
          </p:cNvPr>
          <p:cNvSpPr>
            <a:spLocks noGrp="1"/>
          </p:cNvSpPr>
          <p:nvPr>
            <p:ph type="subTitle" idx="1"/>
          </p:nvPr>
        </p:nvSpPr>
        <p:spPr>
          <a:xfrm>
            <a:off x="1524000" y="3162767"/>
            <a:ext cx="9144000" cy="3072185"/>
          </a:xfrm>
        </p:spPr>
        <p:txBody>
          <a:bodyPr vert="horz" lIns="91440" tIns="45720" rIns="91440" bIns="45720" rtlCol="0" anchor="t">
            <a:normAutofit/>
          </a:bodyPr>
          <a:lstStyle/>
          <a:p>
            <a:pPr marL="342900" indent="-342900" algn="l">
              <a:buFont typeface="Wingdings" panose="05000000000000000000" pitchFamily="2" charset="2"/>
              <a:buChar char="§"/>
            </a:pPr>
            <a:endParaRPr lang="en-GB" dirty="0">
              <a:latin typeface="Raleway" panose="020B0503030101060003" pitchFamily="34" charset="0"/>
              <a:ea typeface="Verdana" panose="020B0604030504040204" pitchFamily="34" charset="0"/>
            </a:endParaRPr>
          </a:p>
          <a:p>
            <a:pPr marL="342900" indent="-342900" algn="l">
              <a:buFont typeface="Wingdings" panose="05000000000000000000" pitchFamily="2" charset="2"/>
              <a:buChar char="§"/>
            </a:pPr>
            <a:endParaRPr lang="en-GB" dirty="0">
              <a:latin typeface="Raleway" panose="020B0503030101060003" pitchFamily="34" charset="0"/>
              <a:ea typeface="Verdana" panose="020B0604030504040204" pitchFamily="34" charset="0"/>
            </a:endParaRPr>
          </a:p>
        </p:txBody>
      </p:sp>
    </p:spTree>
    <p:extLst>
      <p:ext uri="{BB962C8B-B14F-4D97-AF65-F5344CB8AC3E}">
        <p14:creationId xmlns:p14="http://schemas.microsoft.com/office/powerpoint/2010/main" val="162891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824037"/>
          </a:xfrm>
        </p:spPr>
        <p:txBody>
          <a:bodyPr/>
          <a:lstStyle/>
          <a:p>
            <a:r>
              <a:rPr lang="en-GB" b="1" dirty="0">
                <a:solidFill>
                  <a:schemeClr val="accent5">
                    <a:lumMod val="50000"/>
                  </a:schemeClr>
                </a:solidFill>
                <a:latin typeface="Dosis" pitchFamily="2" charset="0"/>
                <a:ea typeface="Verdana" panose="020B0604030504040204" pitchFamily="34" charset="0"/>
              </a:rPr>
              <a:t>What is it For</a:t>
            </a: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a:xfrm>
            <a:off x="1524000" y="3602037"/>
            <a:ext cx="9144000" cy="2387599"/>
          </a:xfrm>
        </p:spPr>
        <p:txBody>
          <a:bodyPr>
            <a:normAutofit/>
          </a:bodyPr>
          <a:lstStyle/>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ea typeface="Verdana" panose="020B0604030504040204" pitchFamily="34" charset="0"/>
              </a:rPr>
              <a:t>Social Isolation and loneliness</a:t>
            </a:r>
          </a:p>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rPr>
              <a:t>Prevention and early intervention</a:t>
            </a:r>
          </a:p>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ea typeface="Verdana" panose="020B0604030504040204" pitchFamily="34" charset="0"/>
              </a:rPr>
              <a:t>Suicide Prevention</a:t>
            </a:r>
          </a:p>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ea typeface="Verdana" panose="020B0604030504040204" pitchFamily="34" charset="0"/>
              </a:rPr>
              <a:t>Mental Health inequalities</a:t>
            </a:r>
          </a:p>
          <a:p>
            <a:pPr marL="342900" indent="-342900" algn="l">
              <a:buFont typeface="Wingdings" panose="05000000000000000000" pitchFamily="2" charset="2"/>
              <a:buChar char="§"/>
            </a:pPr>
            <a:endParaRPr lang="en-GB" sz="2800" dirty="0">
              <a:latin typeface="Raleway" panose="020B0503030101060003" pitchFamily="34" charset="0"/>
            </a:endParaRPr>
          </a:p>
          <a:p>
            <a:pPr algn="l"/>
            <a:endParaRPr lang="en-GB" sz="2800" dirty="0"/>
          </a:p>
        </p:txBody>
      </p:sp>
    </p:spTree>
    <p:extLst>
      <p:ext uri="{BB962C8B-B14F-4D97-AF65-F5344CB8AC3E}">
        <p14:creationId xmlns:p14="http://schemas.microsoft.com/office/powerpoint/2010/main" val="2827805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655762"/>
          </a:xfrm>
        </p:spPr>
        <p:txBody>
          <a:bodyPr/>
          <a:lstStyle/>
          <a:p>
            <a:r>
              <a:rPr lang="en-GB" b="1" dirty="0">
                <a:solidFill>
                  <a:schemeClr val="accent5">
                    <a:lumMod val="50000"/>
                  </a:schemeClr>
                </a:solidFill>
                <a:latin typeface="Dosis" pitchFamily="2" charset="0"/>
                <a:ea typeface="Verdana" panose="020B0604030504040204" pitchFamily="34" charset="0"/>
              </a:rPr>
              <a:t>What is it For</a:t>
            </a: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a:xfrm>
            <a:off x="1524000" y="3602038"/>
            <a:ext cx="9144000" cy="1985962"/>
          </a:xfrm>
        </p:spPr>
        <p:txBody>
          <a:bodyPr>
            <a:normAutofit lnSpcReduction="10000"/>
          </a:bodyPr>
          <a:lstStyle/>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ea typeface="Verdana" panose="020B0604030504040204" pitchFamily="34" charset="0"/>
              </a:rPr>
              <a:t>Small Grass </a:t>
            </a:r>
            <a:r>
              <a:rPr lang="en-GB" sz="2800" b="1" dirty="0" smtClean="0">
                <a:solidFill>
                  <a:schemeClr val="accent5">
                    <a:lumMod val="50000"/>
                  </a:schemeClr>
                </a:solidFill>
                <a:latin typeface="Raleway" panose="020B0503030101060003" pitchFamily="34" charset="0"/>
                <a:ea typeface="Verdana" panose="020B0604030504040204" pitchFamily="34" charset="0"/>
              </a:rPr>
              <a:t>roots </a:t>
            </a:r>
            <a:r>
              <a:rPr lang="en-GB" sz="2800" b="1" dirty="0">
                <a:solidFill>
                  <a:schemeClr val="accent5">
                    <a:lumMod val="50000"/>
                  </a:schemeClr>
                </a:solidFill>
                <a:latin typeface="Raleway" panose="020B0503030101060003" pitchFamily="34" charset="0"/>
                <a:ea typeface="Verdana" panose="020B0604030504040204" pitchFamily="34" charset="0"/>
              </a:rPr>
              <a:t>community groups</a:t>
            </a:r>
          </a:p>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rPr>
              <a:t>Opportunities for People to Connect</a:t>
            </a:r>
          </a:p>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ea typeface="Verdana" panose="020B0604030504040204" pitchFamily="34" charset="0"/>
              </a:rPr>
              <a:t>Suicide Prevention</a:t>
            </a:r>
          </a:p>
          <a:p>
            <a:pPr marL="342900" indent="-342900" algn="l">
              <a:buFont typeface="Wingdings" panose="05000000000000000000" pitchFamily="2" charset="2"/>
              <a:buChar char="§"/>
            </a:pPr>
            <a:r>
              <a:rPr lang="en-GB" sz="2800" b="1" dirty="0">
                <a:solidFill>
                  <a:schemeClr val="accent5">
                    <a:lumMod val="50000"/>
                  </a:schemeClr>
                </a:solidFill>
                <a:latin typeface="Raleway" panose="020B0503030101060003" pitchFamily="34" charset="0"/>
                <a:ea typeface="Verdana" panose="020B0604030504040204" pitchFamily="34" charset="0"/>
              </a:rPr>
              <a:t>Recovery and creativity</a:t>
            </a:r>
          </a:p>
          <a:p>
            <a:pPr marL="342900" indent="-342900" algn="l">
              <a:buFont typeface="Wingdings" panose="05000000000000000000" pitchFamily="2" charset="2"/>
              <a:buChar char="§"/>
            </a:pPr>
            <a:endParaRPr lang="en-GB" b="1" dirty="0">
              <a:solidFill>
                <a:schemeClr val="accent5">
                  <a:lumMod val="50000"/>
                </a:schemeClr>
              </a:solidFill>
            </a:endParaRPr>
          </a:p>
          <a:p>
            <a:pPr algn="l"/>
            <a:endParaRPr lang="en-GB" dirty="0"/>
          </a:p>
        </p:txBody>
      </p:sp>
    </p:spTree>
    <p:extLst>
      <p:ext uri="{BB962C8B-B14F-4D97-AF65-F5344CB8AC3E}">
        <p14:creationId xmlns:p14="http://schemas.microsoft.com/office/powerpoint/2010/main" val="1408702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655762"/>
          </a:xfrm>
        </p:spPr>
        <p:txBody>
          <a:bodyPr/>
          <a:lstStyle/>
          <a:p>
            <a:r>
              <a:rPr lang="en-GB" b="1" dirty="0">
                <a:solidFill>
                  <a:schemeClr val="accent5">
                    <a:lumMod val="50000"/>
                  </a:schemeClr>
                </a:solidFill>
                <a:latin typeface="Dosis" pitchFamily="2" charset="0"/>
                <a:ea typeface="Verdana" panose="020B0604030504040204" pitchFamily="34" charset="0"/>
              </a:rPr>
              <a:t>Funding </a:t>
            </a:r>
            <a:r>
              <a:rPr lang="en-GB" b="1" dirty="0" smtClean="0">
                <a:solidFill>
                  <a:schemeClr val="accent5">
                    <a:lumMod val="50000"/>
                  </a:schemeClr>
                </a:solidFill>
                <a:latin typeface="Dosis" pitchFamily="2" charset="0"/>
                <a:ea typeface="Verdana" panose="020B0604030504040204" pitchFamily="34" charset="0"/>
              </a:rPr>
              <a:t>Streams</a:t>
            </a:r>
            <a:endParaRPr lang="en-GB" b="1" dirty="0">
              <a:solidFill>
                <a:schemeClr val="accent5">
                  <a:lumMod val="50000"/>
                </a:schemeClr>
              </a:solidFill>
              <a:latin typeface="Dosis" pitchFamily="2" charset="0"/>
              <a:ea typeface="Verdana" panose="020B0604030504040204" pitchFamily="34" charset="0"/>
            </a:endParaRP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p:txBody>
          <a:bodyPr>
            <a:normAutofit/>
          </a:bodyPr>
          <a:lstStyle/>
          <a:p>
            <a:pPr marL="342900" indent="-342900" algn="l">
              <a:buFont typeface="Wingdings" panose="05000000000000000000" pitchFamily="2" charset="2"/>
              <a:buChar char="§"/>
            </a:pPr>
            <a:r>
              <a:rPr lang="en-GB" sz="3600" b="1" dirty="0" smtClean="0">
                <a:solidFill>
                  <a:schemeClr val="accent5">
                    <a:lumMod val="50000"/>
                  </a:schemeClr>
                </a:solidFill>
                <a:latin typeface="Raleway" panose="020B0503030101060003" pitchFamily="34" charset="0"/>
                <a:ea typeface="Verdana" panose="020B0604030504040204" pitchFamily="34" charset="0"/>
              </a:rPr>
              <a:t>Level 1 – under £5,000 </a:t>
            </a:r>
            <a:endParaRPr lang="en-GB" sz="3600" b="1" dirty="0">
              <a:solidFill>
                <a:schemeClr val="accent5">
                  <a:lumMod val="50000"/>
                </a:schemeClr>
              </a:solidFill>
              <a:latin typeface="Raleway" panose="020B0503030101060003" pitchFamily="34" charset="0"/>
              <a:ea typeface="Verdana" panose="020B0604030504040204" pitchFamily="34" charset="0"/>
            </a:endParaRPr>
          </a:p>
          <a:p>
            <a:pPr marL="342900" indent="-342900" algn="l">
              <a:buFont typeface="Wingdings" panose="05000000000000000000" pitchFamily="2" charset="2"/>
              <a:buChar char="§"/>
            </a:pPr>
            <a:r>
              <a:rPr lang="en-GB" sz="3600" b="1" dirty="0" smtClean="0">
                <a:solidFill>
                  <a:schemeClr val="accent5">
                    <a:lumMod val="50000"/>
                  </a:schemeClr>
                </a:solidFill>
                <a:latin typeface="Raleway" panose="020B0503030101060003" pitchFamily="34" charset="0"/>
              </a:rPr>
              <a:t>Level 2 - £5,000-£25,000</a:t>
            </a:r>
            <a:endParaRPr lang="en-GB" dirty="0">
              <a:latin typeface="Raleway" panose="020B0503030101060003" pitchFamily="34" charset="0"/>
            </a:endParaRPr>
          </a:p>
          <a:p>
            <a:pPr algn="l"/>
            <a:endParaRPr lang="en-GB" dirty="0"/>
          </a:p>
        </p:txBody>
      </p:sp>
    </p:spTree>
    <p:extLst>
      <p:ext uri="{BB962C8B-B14F-4D97-AF65-F5344CB8AC3E}">
        <p14:creationId xmlns:p14="http://schemas.microsoft.com/office/powerpoint/2010/main" val="1770232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655762"/>
          </a:xfrm>
        </p:spPr>
        <p:txBody>
          <a:bodyPr/>
          <a:lstStyle/>
          <a:p>
            <a:r>
              <a:rPr lang="en-GB" b="1" dirty="0">
                <a:solidFill>
                  <a:schemeClr val="accent5">
                    <a:lumMod val="50000"/>
                  </a:schemeClr>
                </a:solidFill>
                <a:latin typeface="Dosis" pitchFamily="2" charset="0"/>
                <a:ea typeface="Verdana" panose="020B0604030504040204" pitchFamily="34" charset="0"/>
              </a:rPr>
              <a:t>Funding </a:t>
            </a:r>
            <a:r>
              <a:rPr lang="en-GB" b="1" dirty="0" smtClean="0">
                <a:solidFill>
                  <a:schemeClr val="accent5">
                    <a:lumMod val="50000"/>
                  </a:schemeClr>
                </a:solidFill>
                <a:latin typeface="Dosis" pitchFamily="2" charset="0"/>
                <a:ea typeface="Verdana" panose="020B0604030504040204" pitchFamily="34" charset="0"/>
              </a:rPr>
              <a:t>Available</a:t>
            </a:r>
            <a:endParaRPr lang="en-GB" b="1" dirty="0">
              <a:solidFill>
                <a:schemeClr val="accent5">
                  <a:lumMod val="50000"/>
                </a:schemeClr>
              </a:solidFill>
              <a:latin typeface="Dosis" pitchFamily="2" charset="0"/>
              <a:ea typeface="Verdana" panose="020B0604030504040204" pitchFamily="34" charset="0"/>
            </a:endParaRP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p:txBody>
          <a:bodyPr>
            <a:normAutofit/>
          </a:bodyPr>
          <a:lstStyle/>
          <a:p>
            <a:pPr marL="342900" indent="-342900" algn="l">
              <a:buFont typeface="Wingdings" panose="05000000000000000000" pitchFamily="2" charset="2"/>
              <a:buChar char="§"/>
            </a:pPr>
            <a:r>
              <a:rPr lang="en-GB" sz="3600" b="1" dirty="0">
                <a:solidFill>
                  <a:schemeClr val="accent5">
                    <a:lumMod val="50000"/>
                  </a:schemeClr>
                </a:solidFill>
                <a:latin typeface="Raleway" panose="020B0503030101060003" pitchFamily="34" charset="0"/>
                <a:ea typeface="Verdana" panose="020B0604030504040204" pitchFamily="34" charset="0"/>
              </a:rPr>
              <a:t>£250K for Level 1</a:t>
            </a:r>
          </a:p>
          <a:p>
            <a:pPr marL="342900" indent="-342900" algn="l">
              <a:buFont typeface="Wingdings" panose="05000000000000000000" pitchFamily="2" charset="2"/>
              <a:buChar char="§"/>
            </a:pPr>
            <a:r>
              <a:rPr lang="en-GB" sz="3600" b="1" dirty="0">
                <a:solidFill>
                  <a:schemeClr val="accent5">
                    <a:lumMod val="50000"/>
                  </a:schemeClr>
                </a:solidFill>
                <a:latin typeface="Raleway" panose="020B0503030101060003" pitchFamily="34" charset="0"/>
              </a:rPr>
              <a:t>£184K for level 2</a:t>
            </a:r>
          </a:p>
          <a:p>
            <a:pPr marL="342900" indent="-342900" algn="l">
              <a:buFont typeface="Wingdings" panose="05000000000000000000" pitchFamily="2" charset="2"/>
              <a:buChar char="§"/>
            </a:pPr>
            <a:endParaRPr lang="en-GB" dirty="0">
              <a:latin typeface="Raleway" panose="020B0503030101060003" pitchFamily="34" charset="0"/>
            </a:endParaRPr>
          </a:p>
          <a:p>
            <a:pPr algn="l"/>
            <a:endParaRPr lang="en-GB" dirty="0"/>
          </a:p>
        </p:txBody>
      </p:sp>
    </p:spTree>
    <p:extLst>
      <p:ext uri="{BB962C8B-B14F-4D97-AF65-F5344CB8AC3E}">
        <p14:creationId xmlns:p14="http://schemas.microsoft.com/office/powerpoint/2010/main" val="2701465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533751"/>
          </a:xfrm>
        </p:spPr>
        <p:txBody>
          <a:bodyPr/>
          <a:lstStyle/>
          <a:p>
            <a:r>
              <a:rPr lang="en-GB" b="1" dirty="0">
                <a:solidFill>
                  <a:schemeClr val="accent5">
                    <a:lumMod val="50000"/>
                  </a:schemeClr>
                </a:solidFill>
                <a:latin typeface="+mn-lt"/>
                <a:ea typeface="Verdana" panose="020B0604030504040204" pitchFamily="34" charset="0"/>
              </a:rPr>
              <a:t>Level 1</a:t>
            </a: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a:xfrm>
            <a:off x="1524000" y="3135087"/>
            <a:ext cx="9144000" cy="2801256"/>
          </a:xfrm>
        </p:spPr>
        <p:txBody>
          <a:bodyPr>
            <a:noAutofit/>
          </a:bodyPr>
          <a:lstStyle/>
          <a:p>
            <a:r>
              <a:rPr lang="en-GB" b="1" dirty="0">
                <a:solidFill>
                  <a:schemeClr val="accent5">
                    <a:lumMod val="50000"/>
                  </a:schemeClr>
                </a:solidFill>
                <a:latin typeface="Raleway" panose="020B0503030101060003" pitchFamily="34" charset="0"/>
              </a:rPr>
              <a:t>Applications will be assessed as they are received. The final deadline for application submission is 17 Jan 2022. However, this fund may close before this date if all the money is allocated. An early application may be beneficial in view of this.</a:t>
            </a:r>
          </a:p>
          <a:p>
            <a:r>
              <a:rPr lang="en-GB" b="1" dirty="0">
                <a:solidFill>
                  <a:schemeClr val="accent5">
                    <a:lumMod val="50000"/>
                  </a:schemeClr>
                </a:solidFill>
                <a:latin typeface="Raleway" panose="020B0503030101060003" pitchFamily="34" charset="0"/>
              </a:rPr>
              <a:t>For projects to receive funding before Christmas, please have your application by 10</a:t>
            </a:r>
            <a:r>
              <a:rPr lang="en-GB" b="1" baseline="30000" dirty="0">
                <a:solidFill>
                  <a:schemeClr val="accent5">
                    <a:lumMod val="50000"/>
                  </a:schemeClr>
                </a:solidFill>
                <a:latin typeface="Raleway" panose="020B0503030101060003" pitchFamily="34" charset="0"/>
              </a:rPr>
              <a:t>th</a:t>
            </a:r>
            <a:r>
              <a:rPr lang="en-GB" b="1" dirty="0">
                <a:solidFill>
                  <a:schemeClr val="accent5">
                    <a:lumMod val="50000"/>
                  </a:schemeClr>
                </a:solidFill>
                <a:latin typeface="Raleway" panose="020B0503030101060003" pitchFamily="34" charset="0"/>
              </a:rPr>
              <a:t> December 2021. </a:t>
            </a:r>
          </a:p>
          <a:p>
            <a:pPr marL="342900" indent="-342900" algn="l">
              <a:buFont typeface="Wingdings" panose="05000000000000000000" pitchFamily="2" charset="2"/>
              <a:buChar char="§"/>
            </a:pPr>
            <a:endParaRPr lang="en-GB" sz="2800" dirty="0">
              <a:latin typeface="Raleway" panose="020B0503030101060003" pitchFamily="34" charset="0"/>
            </a:endParaRPr>
          </a:p>
          <a:p>
            <a:pPr algn="l"/>
            <a:endParaRPr lang="en-GB" sz="2800" dirty="0"/>
          </a:p>
        </p:txBody>
      </p:sp>
    </p:spTree>
    <p:extLst>
      <p:ext uri="{BB962C8B-B14F-4D97-AF65-F5344CB8AC3E}">
        <p14:creationId xmlns:p14="http://schemas.microsoft.com/office/powerpoint/2010/main" val="1921305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533751"/>
          </a:xfrm>
        </p:spPr>
        <p:txBody>
          <a:bodyPr/>
          <a:lstStyle/>
          <a:p>
            <a:r>
              <a:rPr lang="en-GB" b="1" dirty="0">
                <a:solidFill>
                  <a:schemeClr val="accent5">
                    <a:lumMod val="50000"/>
                  </a:schemeClr>
                </a:solidFill>
                <a:latin typeface="+mn-lt"/>
                <a:ea typeface="Verdana" panose="020B0604030504040204" pitchFamily="34" charset="0"/>
              </a:rPr>
              <a:t>Level 2</a:t>
            </a: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a:xfrm>
            <a:off x="1524000" y="2844800"/>
            <a:ext cx="9144000" cy="3091543"/>
          </a:xfrm>
        </p:spPr>
        <p:txBody>
          <a:bodyPr>
            <a:noAutofit/>
          </a:bodyPr>
          <a:lstStyle/>
          <a:p>
            <a:endParaRPr lang="en-GB" sz="3200" dirty="0"/>
          </a:p>
          <a:p>
            <a:r>
              <a:rPr lang="en-GB" sz="3200" b="1" dirty="0">
                <a:solidFill>
                  <a:schemeClr val="accent5">
                    <a:lumMod val="50000"/>
                  </a:schemeClr>
                </a:solidFill>
                <a:latin typeface="Raleway" panose="020B0503030101060003" pitchFamily="34" charset="0"/>
              </a:rPr>
              <a:t>The closing date for applications is 17</a:t>
            </a:r>
            <a:r>
              <a:rPr lang="en-GB" sz="3200" b="1" baseline="30000" dirty="0">
                <a:solidFill>
                  <a:schemeClr val="accent5">
                    <a:lumMod val="50000"/>
                  </a:schemeClr>
                </a:solidFill>
                <a:latin typeface="Raleway" panose="020B0503030101060003" pitchFamily="34" charset="0"/>
              </a:rPr>
              <a:t>th</a:t>
            </a:r>
            <a:r>
              <a:rPr lang="en-GB" sz="3200" b="1" dirty="0">
                <a:solidFill>
                  <a:schemeClr val="accent5">
                    <a:lumMod val="50000"/>
                  </a:schemeClr>
                </a:solidFill>
                <a:latin typeface="Raleway" panose="020B0503030101060003" pitchFamily="34" charset="0"/>
              </a:rPr>
              <a:t> Jan 2022.  Applications will be assessed on the 24</a:t>
            </a:r>
            <a:r>
              <a:rPr lang="en-GB" sz="3200" b="1" baseline="30000" dirty="0">
                <a:solidFill>
                  <a:schemeClr val="accent5">
                    <a:lumMod val="50000"/>
                  </a:schemeClr>
                </a:solidFill>
                <a:latin typeface="Raleway" panose="020B0503030101060003" pitchFamily="34" charset="0"/>
              </a:rPr>
              <a:t>th</a:t>
            </a:r>
            <a:r>
              <a:rPr lang="en-GB" sz="3200" b="1" dirty="0">
                <a:solidFill>
                  <a:schemeClr val="accent5">
                    <a:lumMod val="50000"/>
                  </a:schemeClr>
                </a:solidFill>
                <a:latin typeface="Raleway" panose="020B0503030101060003" pitchFamily="34" charset="0"/>
              </a:rPr>
              <a:t> January 2022.</a:t>
            </a:r>
          </a:p>
          <a:p>
            <a:pPr marL="342900" indent="-342900" algn="l">
              <a:buFont typeface="Wingdings" panose="05000000000000000000" pitchFamily="2" charset="2"/>
              <a:buChar char="§"/>
            </a:pPr>
            <a:endParaRPr lang="en-GB" sz="3200" dirty="0">
              <a:latin typeface="Raleway" panose="020B0503030101060003" pitchFamily="34" charset="0"/>
            </a:endParaRPr>
          </a:p>
          <a:p>
            <a:pPr algn="l"/>
            <a:endParaRPr lang="en-GB" sz="2800" dirty="0"/>
          </a:p>
        </p:txBody>
      </p:sp>
    </p:spTree>
    <p:extLst>
      <p:ext uri="{BB962C8B-B14F-4D97-AF65-F5344CB8AC3E}">
        <p14:creationId xmlns:p14="http://schemas.microsoft.com/office/powerpoint/2010/main" val="90206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533751"/>
          </a:xfrm>
        </p:spPr>
        <p:txBody>
          <a:bodyPr/>
          <a:lstStyle/>
          <a:p>
            <a:r>
              <a:rPr lang="en-GB" b="1" dirty="0">
                <a:solidFill>
                  <a:schemeClr val="accent5">
                    <a:lumMod val="50000"/>
                  </a:schemeClr>
                </a:solidFill>
                <a:latin typeface="+mn-lt"/>
                <a:ea typeface="Verdana" panose="020B0604030504040204" pitchFamily="34" charset="0"/>
              </a:rPr>
              <a:t>Length of Funding</a:t>
            </a: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a:xfrm>
            <a:off x="1524000" y="3135087"/>
            <a:ext cx="9144000" cy="2801256"/>
          </a:xfrm>
        </p:spPr>
        <p:txBody>
          <a:bodyPr>
            <a:noAutofit/>
          </a:bodyPr>
          <a:lstStyle/>
          <a:p>
            <a:pPr marL="457200" indent="-457200" algn="l">
              <a:buFont typeface="Arial" panose="020B0604020202020204" pitchFamily="34" charset="0"/>
              <a:buChar char="•"/>
            </a:pPr>
            <a:r>
              <a:rPr lang="en-GB" sz="2800" b="1" dirty="0">
                <a:solidFill>
                  <a:schemeClr val="accent5">
                    <a:lumMod val="50000"/>
                  </a:schemeClr>
                </a:solidFill>
                <a:latin typeface="Raleway" panose="020B0503030101060003" pitchFamily="34" charset="0"/>
              </a:rPr>
              <a:t>Level 1 – All funding must be spent by 31 March 2022</a:t>
            </a:r>
          </a:p>
          <a:p>
            <a:pPr marL="457200" indent="-457200" algn="l">
              <a:buFont typeface="Arial" panose="020B0604020202020204" pitchFamily="34" charset="0"/>
              <a:buChar char="•"/>
            </a:pPr>
            <a:r>
              <a:rPr lang="en-GB" sz="2800" b="1" dirty="0">
                <a:solidFill>
                  <a:schemeClr val="accent5">
                    <a:lumMod val="50000"/>
                  </a:schemeClr>
                </a:solidFill>
                <a:latin typeface="Raleway" panose="020B0503030101060003" pitchFamily="34" charset="0"/>
              </a:rPr>
              <a:t>Level 2</a:t>
            </a:r>
            <a:r>
              <a:rPr lang="en-GB" sz="2800" dirty="0">
                <a:solidFill>
                  <a:schemeClr val="accent5">
                    <a:lumMod val="50000"/>
                  </a:schemeClr>
                </a:solidFill>
                <a:latin typeface="Raleway" panose="020B0503030101060003" pitchFamily="34" charset="0"/>
              </a:rPr>
              <a:t> - </a:t>
            </a:r>
            <a:r>
              <a:rPr lang="en-GB" sz="2800" b="1" dirty="0">
                <a:solidFill>
                  <a:schemeClr val="accent5">
                    <a:lumMod val="50000"/>
                  </a:schemeClr>
                </a:solidFill>
                <a:latin typeface="Raleway" panose="020B0503030101060003" pitchFamily="34" charset="0"/>
              </a:rPr>
              <a:t>All funding should be spent by 30</a:t>
            </a:r>
            <a:r>
              <a:rPr lang="en-GB" sz="2800" b="1" baseline="30000" dirty="0">
                <a:solidFill>
                  <a:schemeClr val="accent5">
                    <a:lumMod val="50000"/>
                  </a:schemeClr>
                </a:solidFill>
                <a:latin typeface="Raleway" panose="020B0503030101060003" pitchFamily="34" charset="0"/>
              </a:rPr>
              <a:t>th</a:t>
            </a:r>
            <a:r>
              <a:rPr lang="en-GB" sz="2800" b="1" dirty="0">
                <a:solidFill>
                  <a:schemeClr val="accent5">
                    <a:lumMod val="50000"/>
                  </a:schemeClr>
                </a:solidFill>
                <a:latin typeface="Raleway" panose="020B0503030101060003" pitchFamily="34" charset="0"/>
              </a:rPr>
              <a:t> June 2022. We expect the project to start before the 31</a:t>
            </a:r>
            <a:r>
              <a:rPr lang="en-GB" sz="2800" b="1" baseline="30000" dirty="0">
                <a:solidFill>
                  <a:schemeClr val="accent5">
                    <a:lumMod val="50000"/>
                  </a:schemeClr>
                </a:solidFill>
                <a:latin typeface="Raleway" panose="020B0503030101060003" pitchFamily="34" charset="0"/>
              </a:rPr>
              <a:t>st</a:t>
            </a:r>
            <a:r>
              <a:rPr lang="en-GB" sz="2800" b="1" dirty="0">
                <a:solidFill>
                  <a:schemeClr val="accent5">
                    <a:lumMod val="50000"/>
                  </a:schemeClr>
                </a:solidFill>
                <a:latin typeface="Raleway" panose="020B0503030101060003" pitchFamily="34" charset="0"/>
              </a:rPr>
              <a:t> March 2022. </a:t>
            </a:r>
          </a:p>
        </p:txBody>
      </p:sp>
    </p:spTree>
    <p:extLst>
      <p:ext uri="{BB962C8B-B14F-4D97-AF65-F5344CB8AC3E}">
        <p14:creationId xmlns:p14="http://schemas.microsoft.com/office/powerpoint/2010/main" val="2318716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788-E292-48F0-A455-88406E1514F3}"/>
              </a:ext>
            </a:extLst>
          </p:cNvPr>
          <p:cNvSpPr>
            <a:spLocks noGrp="1"/>
          </p:cNvSpPr>
          <p:nvPr>
            <p:ph type="ctrTitle"/>
          </p:nvPr>
        </p:nvSpPr>
        <p:spPr>
          <a:xfrm>
            <a:off x="1524000" y="1122363"/>
            <a:ext cx="9144000" cy="1954666"/>
          </a:xfrm>
        </p:spPr>
        <p:txBody>
          <a:bodyPr/>
          <a:lstStyle/>
          <a:p>
            <a:r>
              <a:rPr lang="en-GB" b="1" dirty="0">
                <a:solidFill>
                  <a:schemeClr val="accent5">
                    <a:lumMod val="50000"/>
                  </a:schemeClr>
                </a:solidFill>
                <a:latin typeface="Dosis" pitchFamily="2" charset="0"/>
                <a:ea typeface="Verdana" panose="020B0604030504040204" pitchFamily="34" charset="0"/>
              </a:rPr>
              <a:t>Eligibility</a:t>
            </a:r>
          </a:p>
        </p:txBody>
      </p:sp>
      <p:sp>
        <p:nvSpPr>
          <p:cNvPr id="3" name="Subtitle 2">
            <a:extLst>
              <a:ext uri="{FF2B5EF4-FFF2-40B4-BE49-F238E27FC236}">
                <a16:creationId xmlns:a16="http://schemas.microsoft.com/office/drawing/2014/main" id="{6EE4CDBC-B934-422C-9873-63F0D8448245}"/>
              </a:ext>
            </a:extLst>
          </p:cNvPr>
          <p:cNvSpPr>
            <a:spLocks noGrp="1"/>
          </p:cNvSpPr>
          <p:nvPr>
            <p:ph type="subTitle" idx="1"/>
          </p:nvPr>
        </p:nvSpPr>
        <p:spPr>
          <a:xfrm>
            <a:off x="1524000" y="3602037"/>
            <a:ext cx="9144000" cy="2133599"/>
          </a:xfrm>
        </p:spPr>
        <p:txBody>
          <a:bodyPr>
            <a:normAutofit lnSpcReduction="10000"/>
          </a:bodyPr>
          <a:lstStyle/>
          <a:p>
            <a:pPr marL="342900" indent="-342900" algn="l">
              <a:buFont typeface="Wingdings" panose="05000000000000000000" pitchFamily="2" charset="2"/>
              <a:buChar char="§"/>
            </a:pPr>
            <a:r>
              <a:rPr lang="en-GB" b="1" dirty="0">
                <a:solidFill>
                  <a:schemeClr val="accent5">
                    <a:lumMod val="50000"/>
                  </a:schemeClr>
                </a:solidFill>
                <a:latin typeface="Raleway" panose="020B0503030101060003" pitchFamily="34" charset="0"/>
                <a:ea typeface="Verdana" panose="020B0604030504040204" pitchFamily="34" charset="0"/>
              </a:rPr>
              <a:t>Income under £1M</a:t>
            </a:r>
          </a:p>
          <a:p>
            <a:pPr marL="342900" indent="-342900" algn="l">
              <a:buFont typeface="Wingdings" panose="05000000000000000000" pitchFamily="2" charset="2"/>
              <a:buChar char="§"/>
            </a:pPr>
            <a:r>
              <a:rPr lang="en-GB" b="1" dirty="0">
                <a:solidFill>
                  <a:schemeClr val="accent5">
                    <a:lumMod val="50000"/>
                  </a:schemeClr>
                </a:solidFill>
                <a:latin typeface="Raleway" panose="020B0503030101060003" pitchFamily="34" charset="0"/>
              </a:rPr>
              <a:t>Recipients must live in Dundee</a:t>
            </a:r>
          </a:p>
          <a:p>
            <a:pPr marL="342900" indent="-342900" algn="l">
              <a:buFont typeface="Wingdings" panose="05000000000000000000" pitchFamily="2" charset="2"/>
              <a:buChar char="§"/>
            </a:pPr>
            <a:r>
              <a:rPr lang="en-GB" b="1" dirty="0">
                <a:solidFill>
                  <a:schemeClr val="accent5">
                    <a:lumMod val="50000"/>
                  </a:schemeClr>
                </a:solidFill>
                <a:latin typeface="Raleway" panose="020B0503030101060003" pitchFamily="34" charset="0"/>
                <a:ea typeface="Verdana" panose="020B0604030504040204" pitchFamily="34" charset="0"/>
              </a:rPr>
              <a:t>Organisation must have a Constitution/Set of rules</a:t>
            </a:r>
          </a:p>
          <a:p>
            <a:pPr marL="342900" indent="-342900" algn="l">
              <a:buFont typeface="Wingdings" panose="05000000000000000000" pitchFamily="2" charset="2"/>
              <a:buChar char="§"/>
            </a:pPr>
            <a:r>
              <a:rPr lang="en-GB" b="1" dirty="0">
                <a:solidFill>
                  <a:schemeClr val="accent5">
                    <a:lumMod val="50000"/>
                  </a:schemeClr>
                </a:solidFill>
                <a:latin typeface="Raleway" panose="020B0503030101060003" pitchFamily="34" charset="0"/>
                <a:ea typeface="Verdana" panose="020B0604030504040204" pitchFamily="34" charset="0"/>
              </a:rPr>
              <a:t>Be a Third Sector Org/Social Interest/Community Group</a:t>
            </a:r>
          </a:p>
          <a:p>
            <a:pPr marL="342900" indent="-342900" algn="l">
              <a:buFont typeface="Wingdings" panose="05000000000000000000" pitchFamily="2" charset="2"/>
              <a:buChar char="§"/>
            </a:pPr>
            <a:r>
              <a:rPr lang="en-GB" b="1" dirty="0">
                <a:solidFill>
                  <a:schemeClr val="accent5">
                    <a:lumMod val="50000"/>
                  </a:schemeClr>
                </a:solidFill>
                <a:latin typeface="Raleway" panose="020B0503030101060003" pitchFamily="34" charset="0"/>
                <a:ea typeface="Verdana" panose="020B0604030504040204" pitchFamily="34" charset="0"/>
              </a:rPr>
              <a:t>Meet at least one outcome of the fund</a:t>
            </a:r>
          </a:p>
          <a:p>
            <a:pPr algn="l"/>
            <a:endParaRPr lang="en-GB" dirty="0">
              <a:ea typeface="Verdana" panose="020B0604030504040204" pitchFamily="34" charset="0"/>
            </a:endParaRPr>
          </a:p>
          <a:p>
            <a:pPr marL="342900" indent="-342900" algn="l">
              <a:buFont typeface="Wingdings" panose="05000000000000000000" pitchFamily="2" charset="2"/>
              <a:buChar char="§"/>
            </a:pPr>
            <a:endParaRPr lang="en-GB" dirty="0">
              <a:latin typeface="Raleway" panose="020B0503030101060003" pitchFamily="34" charset="0"/>
            </a:endParaRPr>
          </a:p>
          <a:p>
            <a:pPr algn="l"/>
            <a:endParaRPr lang="en-GB" dirty="0"/>
          </a:p>
        </p:txBody>
      </p:sp>
    </p:spTree>
    <p:extLst>
      <p:ext uri="{BB962C8B-B14F-4D97-AF65-F5344CB8AC3E}">
        <p14:creationId xmlns:p14="http://schemas.microsoft.com/office/powerpoint/2010/main" val="1258475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B375D46896847B98C90ED55C86933" ma:contentTypeVersion="13" ma:contentTypeDescription="Create a new document." ma:contentTypeScope="" ma:versionID="aebea9fd74a171d3b15d8cd82747ef2b">
  <xsd:schema xmlns:xsd="http://www.w3.org/2001/XMLSchema" xmlns:xs="http://www.w3.org/2001/XMLSchema" xmlns:p="http://schemas.microsoft.com/office/2006/metadata/properties" xmlns:ns2="f27ecbbe-1d93-47cd-a02b-d34fd5f027ae" xmlns:ns3="4c3348da-75be-437d-96a8-7764a75266d9" targetNamespace="http://schemas.microsoft.com/office/2006/metadata/properties" ma:root="true" ma:fieldsID="91c3c6b1b103927532e8b19dbeacdfe8" ns2:_="" ns3:_="">
    <xsd:import namespace="f27ecbbe-1d93-47cd-a02b-d34fd5f027ae"/>
    <xsd:import namespace="4c3348da-75be-437d-96a8-7764a75266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ecbbe-1d93-47cd-a02b-d34fd5f027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3348da-75be-437d-96a8-7764a75266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A208B-99B5-4D80-909E-D55437075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ecbbe-1d93-47cd-a02b-d34fd5f027ae"/>
    <ds:schemaRef ds:uri="4c3348da-75be-437d-96a8-7764a7526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01010-0BFB-4A05-B9DC-86555456FB8F}">
  <ds:schemaRefs>
    <ds:schemaRef ds:uri="http://schemas.openxmlformats.org/package/2006/metadata/core-properties"/>
    <ds:schemaRef ds:uri="http://schemas.microsoft.com/office/infopath/2007/PartnerControls"/>
    <ds:schemaRef ds:uri="f27ecbbe-1d93-47cd-a02b-d34fd5f027ae"/>
    <ds:schemaRef ds:uri="4c3348da-75be-437d-96a8-7764a75266d9"/>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448D5835-6A5F-42F5-8769-52B8FF8EE7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TotalTime>
  <Words>275</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Dosis</vt:lpstr>
      <vt:lpstr>Calibri Light</vt:lpstr>
      <vt:lpstr>Arial</vt:lpstr>
      <vt:lpstr>Calibri</vt:lpstr>
      <vt:lpstr>Raleway</vt:lpstr>
      <vt:lpstr>Wingdings</vt:lpstr>
      <vt:lpstr>Verdana</vt:lpstr>
      <vt:lpstr>Office Theme</vt:lpstr>
      <vt:lpstr>PowerPoint Presentation</vt:lpstr>
      <vt:lpstr>What is it For</vt:lpstr>
      <vt:lpstr>What is it For</vt:lpstr>
      <vt:lpstr>Funding Streams</vt:lpstr>
      <vt:lpstr>Funding Available</vt:lpstr>
      <vt:lpstr>Level 1</vt:lpstr>
      <vt:lpstr>Level 2</vt:lpstr>
      <vt:lpstr>Length of Funding</vt:lpstr>
      <vt:lpstr>Eligibility</vt:lpstr>
      <vt:lpstr>MONITORING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Donoghue</dc:creator>
  <cp:lastModifiedBy>Alice Kirkwood</cp:lastModifiedBy>
  <cp:revision>47</cp:revision>
  <dcterms:created xsi:type="dcterms:W3CDTF">2019-12-02T14:25:46Z</dcterms:created>
  <dcterms:modified xsi:type="dcterms:W3CDTF">2021-11-30T11:55:20Z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0x010100E1EB375D46896847B98C90ED55C86933</vt:lpwstr>
  </property>
</Properties>
</file>