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8" r:id="rId5"/>
    <p:sldId id="259" r:id="rId6"/>
    <p:sldId id="267" r:id="rId7"/>
    <p:sldId id="268" r:id="rId8"/>
    <p:sldId id="269" r:id="rId9"/>
    <p:sldId id="273" r:id="rId10"/>
    <p:sldId id="271" r:id="rId11"/>
    <p:sldId id="270" r:id="rId12"/>
    <p:sldId id="274" r:id="rId13"/>
    <p:sldId id="275" r:id="rId14"/>
    <p:sldId id="276" r:id="rId15"/>
    <p:sldId id="277" r:id="rId16"/>
    <p:sldId id="279" r:id="rId17"/>
    <p:sldId id="28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Dosis" panose="020B0604020202020204" charset="0"/>
      <p:regular r:id="rId26"/>
      <p:bold r:id="rId27"/>
    </p:embeddedFont>
    <p:embeddedFont>
      <p:font typeface="Raleway"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61FC8-1FF6-4410-965A-5A6BA9256307}" v="3" dt="2022-01-18T10:44:46.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7" autoAdjust="0"/>
    <p:restoredTop sz="94660"/>
  </p:normalViewPr>
  <p:slideViewPr>
    <p:cSldViewPr snapToGrid="0">
      <p:cViewPr varScale="1">
        <p:scale>
          <a:sx n="78" d="100"/>
          <a:sy n="78" d="100"/>
        </p:scale>
        <p:origin x="86" y="523"/>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705BA-8D3D-452C-ACA4-77B0EADDDF9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ACAA9B43-D217-4422-9C60-E64C704EB5F7}">
      <dgm:prSet phldrT="[Text]" custT="1"/>
      <dgm:spPr/>
      <dgm:t>
        <a:bodyPr/>
        <a:lstStyle/>
        <a:p>
          <a:pPr algn="ctr"/>
          <a:r>
            <a:rPr lang="en-US" sz="1600" dirty="0"/>
            <a:t>Clinical</a:t>
          </a:r>
        </a:p>
        <a:p>
          <a:pPr algn="ctr"/>
          <a:r>
            <a:rPr lang="en-US" sz="1600" dirty="0"/>
            <a:t>Peer Mentor</a:t>
          </a:r>
        </a:p>
        <a:p>
          <a:pPr algn="ctr"/>
          <a:r>
            <a:rPr lang="en-US" sz="1600" dirty="0"/>
            <a:t> PWLE</a:t>
          </a:r>
        </a:p>
      </dgm:t>
    </dgm:pt>
    <dgm:pt modelId="{FA3CF8B4-111E-40A0-815B-94A6BC5294FD}" type="parTrans" cxnId="{D8BCC7BD-76D5-4B4C-AC31-A8043576714E}">
      <dgm:prSet/>
      <dgm:spPr/>
      <dgm:t>
        <a:bodyPr/>
        <a:lstStyle/>
        <a:p>
          <a:endParaRPr lang="en-GB"/>
        </a:p>
      </dgm:t>
    </dgm:pt>
    <dgm:pt modelId="{90B336B9-E4ED-4FD4-87BE-53F4DBF09874}" type="sibTrans" cxnId="{D8BCC7BD-76D5-4B4C-AC31-A8043576714E}">
      <dgm:prSet/>
      <dgm:spPr/>
      <dgm:t>
        <a:bodyPr/>
        <a:lstStyle/>
        <a:p>
          <a:endParaRPr lang="en-GB" dirty="0">
            <a:solidFill>
              <a:srgbClr val="0070C0"/>
            </a:solidFill>
            <a:highlight>
              <a:srgbClr val="808000"/>
            </a:highlight>
          </a:endParaRPr>
        </a:p>
      </dgm:t>
    </dgm:pt>
    <dgm:pt modelId="{A12F04BC-0993-4316-8073-B94E1C73566D}">
      <dgm:prSet phldrT="[Text]"/>
      <dgm:spPr/>
      <dgm:t>
        <a:bodyPr/>
        <a:lstStyle/>
        <a:p>
          <a:endParaRPr lang="en-GB" dirty="0"/>
        </a:p>
      </dgm:t>
    </dgm:pt>
    <dgm:pt modelId="{CC30A617-F255-4E99-90D7-7D6C8A413519}" type="parTrans" cxnId="{0D8BD82E-3A9C-4488-8123-3C783F69BF54}">
      <dgm:prSet/>
      <dgm:spPr/>
      <dgm:t>
        <a:bodyPr/>
        <a:lstStyle/>
        <a:p>
          <a:endParaRPr lang="en-GB"/>
        </a:p>
      </dgm:t>
    </dgm:pt>
    <dgm:pt modelId="{241292E0-4966-42A3-857E-92DF18436A8A}" type="sibTrans" cxnId="{0D8BD82E-3A9C-4488-8123-3C783F69BF54}">
      <dgm:prSet/>
      <dgm:spPr/>
      <dgm:t>
        <a:bodyPr/>
        <a:lstStyle/>
        <a:p>
          <a:endParaRPr lang="en-GB"/>
        </a:p>
      </dgm:t>
    </dgm:pt>
    <dgm:pt modelId="{68AC2175-4FAC-4B7B-ABB5-E2E827A39597}">
      <dgm:prSet phldrT="[Text]" custT="1"/>
      <dgm:spPr/>
      <dgm:t>
        <a:bodyPr/>
        <a:lstStyle/>
        <a:p>
          <a:r>
            <a:rPr lang="en-US" sz="1600" dirty="0"/>
            <a:t>Befriender</a:t>
          </a:r>
        </a:p>
        <a:p>
          <a:r>
            <a:rPr lang="en-US" sz="1600" dirty="0"/>
            <a:t>Listening service</a:t>
          </a:r>
        </a:p>
        <a:p>
          <a:r>
            <a:rPr lang="en-US" sz="1600" dirty="0"/>
            <a:t>Police</a:t>
          </a:r>
          <a:endParaRPr lang="en-GB" sz="1600" dirty="0"/>
        </a:p>
      </dgm:t>
    </dgm:pt>
    <dgm:pt modelId="{65490B3C-6448-4181-A381-A54988162985}" type="parTrans" cxnId="{43FBC308-60FD-4F00-9D78-601583D96B23}">
      <dgm:prSet/>
      <dgm:spPr/>
      <dgm:t>
        <a:bodyPr/>
        <a:lstStyle/>
        <a:p>
          <a:endParaRPr lang="en-GB"/>
        </a:p>
      </dgm:t>
    </dgm:pt>
    <dgm:pt modelId="{6B48B4B9-88E9-4DA5-B0E6-E16C3777A17D}" type="sibTrans" cxnId="{43FBC308-60FD-4F00-9D78-601583D96B23}">
      <dgm:prSet/>
      <dgm:spPr/>
      <dgm:t>
        <a:bodyPr/>
        <a:lstStyle/>
        <a:p>
          <a:endParaRPr lang="en-GB"/>
        </a:p>
      </dgm:t>
    </dgm:pt>
    <dgm:pt modelId="{AB171B65-5F52-4031-A4E1-18FF0F36E334}">
      <dgm:prSet phldrT="[Text]"/>
      <dgm:spPr/>
      <dgm:t>
        <a:bodyPr/>
        <a:lstStyle/>
        <a:p>
          <a:r>
            <a:rPr lang="en-US" dirty="0" err="1"/>
            <a:t>SocialWork</a:t>
          </a:r>
          <a:endParaRPr lang="en-US" dirty="0"/>
        </a:p>
        <a:p>
          <a:r>
            <a:rPr lang="en-US" dirty="0" err="1"/>
            <a:t>OnsiteCPN</a:t>
          </a:r>
          <a:endParaRPr lang="en-US" dirty="0"/>
        </a:p>
        <a:p>
          <a:r>
            <a:rPr lang="en-US" dirty="0" err="1"/>
            <a:t>SupportStaff</a:t>
          </a:r>
          <a:endParaRPr lang="en-GB" dirty="0"/>
        </a:p>
      </dgm:t>
    </dgm:pt>
    <dgm:pt modelId="{508325B7-23AC-45E5-97EB-FD8305F98063}" type="parTrans" cxnId="{1A280A42-71C0-47AF-8418-2FE1A9994F88}">
      <dgm:prSet/>
      <dgm:spPr/>
      <dgm:t>
        <a:bodyPr/>
        <a:lstStyle/>
        <a:p>
          <a:endParaRPr lang="en-GB"/>
        </a:p>
      </dgm:t>
    </dgm:pt>
    <dgm:pt modelId="{72E44E65-83C9-4D10-9DDD-2715854936A1}" type="sibTrans" cxnId="{1A280A42-71C0-47AF-8418-2FE1A9994F88}">
      <dgm:prSet/>
      <dgm:spPr/>
      <dgm:t>
        <a:bodyPr/>
        <a:lstStyle/>
        <a:p>
          <a:endParaRPr lang="en-GB"/>
        </a:p>
      </dgm:t>
    </dgm:pt>
    <dgm:pt modelId="{3C912BED-D153-4A2B-895F-F7B8778A050D}">
      <dgm:prSet phldrT="[Text]" custT="1"/>
      <dgm:spPr/>
      <dgm:t>
        <a:bodyPr/>
        <a:lstStyle/>
        <a:p>
          <a:r>
            <a:rPr lang="en-US" sz="1600" dirty="0"/>
            <a:t>Trained</a:t>
          </a:r>
        </a:p>
        <a:p>
          <a:r>
            <a:rPr lang="en-US" sz="1600" dirty="0"/>
            <a:t>Volunteers</a:t>
          </a:r>
        </a:p>
        <a:p>
          <a:r>
            <a:rPr lang="en-US" sz="1600" dirty="0" err="1"/>
            <a:t>Counillors</a:t>
          </a:r>
          <a:r>
            <a:rPr lang="en-US" sz="1600" dirty="0"/>
            <a:t> </a:t>
          </a:r>
          <a:endParaRPr lang="en-GB" sz="1600" dirty="0"/>
        </a:p>
      </dgm:t>
    </dgm:pt>
    <dgm:pt modelId="{DD0DC239-32AC-4C0D-A47B-D35FC984647E}" type="parTrans" cxnId="{6CD75494-E0E2-4CC3-8953-E846EF8D5A4B}">
      <dgm:prSet/>
      <dgm:spPr/>
      <dgm:t>
        <a:bodyPr/>
        <a:lstStyle/>
        <a:p>
          <a:endParaRPr lang="en-GB"/>
        </a:p>
      </dgm:t>
    </dgm:pt>
    <dgm:pt modelId="{6157D4D4-4E88-41DA-88FF-926EE004C796}" type="sibTrans" cxnId="{6CD75494-E0E2-4CC3-8953-E846EF8D5A4B}">
      <dgm:prSet/>
      <dgm:spPr/>
      <dgm:t>
        <a:bodyPr/>
        <a:lstStyle/>
        <a:p>
          <a:endParaRPr lang="en-GB"/>
        </a:p>
      </dgm:t>
    </dgm:pt>
    <dgm:pt modelId="{BCD45769-B7F6-4356-92DC-DD30F3426653}">
      <dgm:prSet phldrT="[Text]" phldr="1"/>
      <dgm:spPr/>
      <dgm:t>
        <a:bodyPr/>
        <a:lstStyle/>
        <a:p>
          <a:endParaRPr lang="en-GB" dirty="0"/>
        </a:p>
      </dgm:t>
    </dgm:pt>
    <dgm:pt modelId="{AD551A93-DED5-4B94-ABDB-67819670BB1B}" type="parTrans" cxnId="{E2C84282-119C-4083-8D93-2C15194832E4}">
      <dgm:prSet/>
      <dgm:spPr/>
      <dgm:t>
        <a:bodyPr/>
        <a:lstStyle/>
        <a:p>
          <a:endParaRPr lang="en-GB"/>
        </a:p>
      </dgm:t>
    </dgm:pt>
    <dgm:pt modelId="{62A17257-C743-4666-AB38-5217020B73AE}" type="sibTrans" cxnId="{E2C84282-119C-4083-8D93-2C15194832E4}">
      <dgm:prSet/>
      <dgm:spPr/>
      <dgm:t>
        <a:bodyPr/>
        <a:lstStyle/>
        <a:p>
          <a:endParaRPr lang="en-GB"/>
        </a:p>
      </dgm:t>
    </dgm:pt>
    <dgm:pt modelId="{1EC9728D-2371-4AF6-8352-1ED595D4BD03}" type="pres">
      <dgm:prSet presAssocID="{886705BA-8D3D-452C-ACA4-77B0EADDDF98}" presName="Name0" presStyleCnt="0">
        <dgm:presLayoutVars>
          <dgm:chMax/>
          <dgm:chPref/>
          <dgm:dir/>
          <dgm:animLvl val="lvl"/>
        </dgm:presLayoutVars>
      </dgm:prSet>
      <dgm:spPr/>
    </dgm:pt>
    <dgm:pt modelId="{F415BC73-2A32-4753-9557-5E625C2FEA6A}" type="pres">
      <dgm:prSet presAssocID="{ACAA9B43-D217-4422-9C60-E64C704EB5F7}" presName="composite" presStyleCnt="0"/>
      <dgm:spPr/>
    </dgm:pt>
    <dgm:pt modelId="{4BAF8D04-8D3A-4F53-9662-437DF2B5ED4C}" type="pres">
      <dgm:prSet presAssocID="{ACAA9B43-D217-4422-9C60-E64C704EB5F7}" presName="Parent1" presStyleLbl="node1" presStyleIdx="0" presStyleCnt="6" custLinFactNeighborY="0">
        <dgm:presLayoutVars>
          <dgm:chMax val="1"/>
          <dgm:chPref val="1"/>
          <dgm:bulletEnabled val="1"/>
        </dgm:presLayoutVars>
      </dgm:prSet>
      <dgm:spPr/>
    </dgm:pt>
    <dgm:pt modelId="{1BA7C8F1-A965-4496-8BE0-515A29E7ED86}" type="pres">
      <dgm:prSet presAssocID="{ACAA9B43-D217-4422-9C60-E64C704EB5F7}" presName="Childtext1" presStyleLbl="revTx" presStyleIdx="0" presStyleCnt="3" custScaleX="295710">
        <dgm:presLayoutVars>
          <dgm:chMax val="0"/>
          <dgm:chPref val="0"/>
          <dgm:bulletEnabled val="1"/>
        </dgm:presLayoutVars>
      </dgm:prSet>
      <dgm:spPr/>
    </dgm:pt>
    <dgm:pt modelId="{B01E9AED-4BD6-44D4-927F-C9B134B71CCB}" type="pres">
      <dgm:prSet presAssocID="{ACAA9B43-D217-4422-9C60-E64C704EB5F7}" presName="BalanceSpacing" presStyleCnt="0"/>
      <dgm:spPr/>
    </dgm:pt>
    <dgm:pt modelId="{E99A24DD-2A6D-460A-A29B-4F9E2999CEDB}" type="pres">
      <dgm:prSet presAssocID="{ACAA9B43-D217-4422-9C60-E64C704EB5F7}" presName="BalanceSpacing1" presStyleCnt="0"/>
      <dgm:spPr/>
    </dgm:pt>
    <dgm:pt modelId="{4E260C5C-DF7A-4A9E-8C14-2EFE8B3FF84A}" type="pres">
      <dgm:prSet presAssocID="{90B336B9-E4ED-4FD4-87BE-53F4DBF09874}" presName="Accent1Text" presStyleLbl="node1" presStyleIdx="1" presStyleCnt="6"/>
      <dgm:spPr/>
    </dgm:pt>
    <dgm:pt modelId="{8BE22F2C-4311-4636-AC53-BE9B3C24590F}" type="pres">
      <dgm:prSet presAssocID="{90B336B9-E4ED-4FD4-87BE-53F4DBF09874}" presName="spaceBetweenRectangles" presStyleCnt="0"/>
      <dgm:spPr/>
    </dgm:pt>
    <dgm:pt modelId="{7E9D91E2-21AA-4469-8827-89E5663A205A}" type="pres">
      <dgm:prSet presAssocID="{68AC2175-4FAC-4B7B-ABB5-E2E827A39597}" presName="composite" presStyleCnt="0"/>
      <dgm:spPr/>
    </dgm:pt>
    <dgm:pt modelId="{C0109959-CB70-4F25-AF74-30D37539FDA2}" type="pres">
      <dgm:prSet presAssocID="{68AC2175-4FAC-4B7B-ABB5-E2E827A39597}" presName="Parent1" presStyleLbl="node1" presStyleIdx="2" presStyleCnt="6">
        <dgm:presLayoutVars>
          <dgm:chMax val="1"/>
          <dgm:chPref val="1"/>
          <dgm:bulletEnabled val="1"/>
        </dgm:presLayoutVars>
      </dgm:prSet>
      <dgm:spPr/>
    </dgm:pt>
    <dgm:pt modelId="{B546DEEA-F374-432C-9927-066D0EE6939C}" type="pres">
      <dgm:prSet presAssocID="{68AC2175-4FAC-4B7B-ABB5-E2E827A39597}" presName="Childtext1" presStyleLbl="revTx" presStyleIdx="1" presStyleCnt="3" custScaleX="94380" custScaleY="171208" custLinFactNeighborX="-74688" custLinFactNeighborY="16904">
        <dgm:presLayoutVars>
          <dgm:chMax val="0"/>
          <dgm:chPref val="0"/>
          <dgm:bulletEnabled val="1"/>
        </dgm:presLayoutVars>
      </dgm:prSet>
      <dgm:spPr/>
    </dgm:pt>
    <dgm:pt modelId="{0E9CE2A4-0B93-434E-B840-7C9E1B99DF17}" type="pres">
      <dgm:prSet presAssocID="{68AC2175-4FAC-4B7B-ABB5-E2E827A39597}" presName="BalanceSpacing" presStyleCnt="0"/>
      <dgm:spPr/>
    </dgm:pt>
    <dgm:pt modelId="{C499AD26-3E3F-4456-938C-9B9586521122}" type="pres">
      <dgm:prSet presAssocID="{68AC2175-4FAC-4B7B-ABB5-E2E827A39597}" presName="BalanceSpacing1" presStyleCnt="0"/>
      <dgm:spPr/>
    </dgm:pt>
    <dgm:pt modelId="{BD73986B-5A7E-4B7C-867B-E5DD6EDCC589}" type="pres">
      <dgm:prSet presAssocID="{6B48B4B9-88E9-4DA5-B0E6-E16C3777A17D}" presName="Accent1Text" presStyleLbl="node1" presStyleIdx="3" presStyleCnt="6"/>
      <dgm:spPr/>
    </dgm:pt>
    <dgm:pt modelId="{089DC8FF-2415-4979-80A0-FAC5358A8680}" type="pres">
      <dgm:prSet presAssocID="{6B48B4B9-88E9-4DA5-B0E6-E16C3777A17D}" presName="spaceBetweenRectangles" presStyleCnt="0"/>
      <dgm:spPr/>
    </dgm:pt>
    <dgm:pt modelId="{8FB7893A-9C9E-465D-AF32-06C3F737A448}" type="pres">
      <dgm:prSet presAssocID="{3C912BED-D153-4A2B-895F-F7B8778A050D}" presName="composite" presStyleCnt="0"/>
      <dgm:spPr/>
    </dgm:pt>
    <dgm:pt modelId="{4578C62A-6866-4894-8372-FEDB67C08D1A}" type="pres">
      <dgm:prSet presAssocID="{3C912BED-D153-4A2B-895F-F7B8778A050D}" presName="Parent1" presStyleLbl="node1" presStyleIdx="4" presStyleCnt="6">
        <dgm:presLayoutVars>
          <dgm:chMax val="1"/>
          <dgm:chPref val="1"/>
          <dgm:bulletEnabled val="1"/>
        </dgm:presLayoutVars>
      </dgm:prSet>
      <dgm:spPr/>
    </dgm:pt>
    <dgm:pt modelId="{78E0D044-BF71-4F36-B64C-AF6F75D6983C}" type="pres">
      <dgm:prSet presAssocID="{3C912BED-D153-4A2B-895F-F7B8778A050D}" presName="Childtext1" presStyleLbl="revTx" presStyleIdx="2" presStyleCnt="3">
        <dgm:presLayoutVars>
          <dgm:chMax val="0"/>
          <dgm:chPref val="0"/>
          <dgm:bulletEnabled val="1"/>
        </dgm:presLayoutVars>
      </dgm:prSet>
      <dgm:spPr/>
    </dgm:pt>
    <dgm:pt modelId="{532DDA59-FF4A-4D28-A1A9-E1A6A871F419}" type="pres">
      <dgm:prSet presAssocID="{3C912BED-D153-4A2B-895F-F7B8778A050D}" presName="BalanceSpacing" presStyleCnt="0"/>
      <dgm:spPr/>
    </dgm:pt>
    <dgm:pt modelId="{06907346-CFCF-4B8B-814E-E362E6D5BCAF}" type="pres">
      <dgm:prSet presAssocID="{3C912BED-D153-4A2B-895F-F7B8778A050D}" presName="BalanceSpacing1" presStyleCnt="0"/>
      <dgm:spPr/>
    </dgm:pt>
    <dgm:pt modelId="{2F4C8D69-B9BC-4556-9657-DDCDAFC72195}" type="pres">
      <dgm:prSet presAssocID="{6157D4D4-4E88-41DA-88FF-926EE004C796}" presName="Accent1Text" presStyleLbl="node1" presStyleIdx="5" presStyleCnt="6"/>
      <dgm:spPr/>
    </dgm:pt>
  </dgm:ptLst>
  <dgm:cxnLst>
    <dgm:cxn modelId="{43FBC308-60FD-4F00-9D78-601583D96B23}" srcId="{886705BA-8D3D-452C-ACA4-77B0EADDDF98}" destId="{68AC2175-4FAC-4B7B-ABB5-E2E827A39597}" srcOrd="1" destOrd="0" parTransId="{65490B3C-6448-4181-A381-A54988162985}" sibTransId="{6B48B4B9-88E9-4DA5-B0E6-E16C3777A17D}"/>
    <dgm:cxn modelId="{59123C12-D466-4CDE-9C4B-DC5D1B78AA54}" type="presOf" srcId="{886705BA-8D3D-452C-ACA4-77B0EADDDF98}" destId="{1EC9728D-2371-4AF6-8352-1ED595D4BD03}" srcOrd="0" destOrd="0" presId="urn:microsoft.com/office/officeart/2008/layout/AlternatingHexagons"/>
    <dgm:cxn modelId="{A0211C18-FA78-4CE7-8949-61C059187368}" type="presOf" srcId="{A12F04BC-0993-4316-8073-B94E1C73566D}" destId="{1BA7C8F1-A965-4496-8BE0-515A29E7ED86}" srcOrd="0" destOrd="0" presId="urn:microsoft.com/office/officeart/2008/layout/AlternatingHexagons"/>
    <dgm:cxn modelId="{5F03101E-C19A-48F6-A127-6DEC2747692D}" type="presOf" srcId="{90B336B9-E4ED-4FD4-87BE-53F4DBF09874}" destId="{4E260C5C-DF7A-4A9E-8C14-2EFE8B3FF84A}" srcOrd="0" destOrd="0" presId="urn:microsoft.com/office/officeart/2008/layout/AlternatingHexagons"/>
    <dgm:cxn modelId="{0D8BD82E-3A9C-4488-8123-3C783F69BF54}" srcId="{ACAA9B43-D217-4422-9C60-E64C704EB5F7}" destId="{A12F04BC-0993-4316-8073-B94E1C73566D}" srcOrd="0" destOrd="0" parTransId="{CC30A617-F255-4E99-90D7-7D6C8A413519}" sibTransId="{241292E0-4966-42A3-857E-92DF18436A8A}"/>
    <dgm:cxn modelId="{9D14C934-34FA-405D-8D0D-022C2AD83C64}" type="presOf" srcId="{BCD45769-B7F6-4356-92DC-DD30F3426653}" destId="{78E0D044-BF71-4F36-B64C-AF6F75D6983C}" srcOrd="0" destOrd="0" presId="urn:microsoft.com/office/officeart/2008/layout/AlternatingHexagons"/>
    <dgm:cxn modelId="{3C932C37-00B2-4051-8BD7-6FB7C8D3819D}" type="presOf" srcId="{6B48B4B9-88E9-4DA5-B0E6-E16C3777A17D}" destId="{BD73986B-5A7E-4B7C-867B-E5DD6EDCC589}" srcOrd="0" destOrd="0" presId="urn:microsoft.com/office/officeart/2008/layout/AlternatingHexagons"/>
    <dgm:cxn modelId="{1A280A42-71C0-47AF-8418-2FE1A9994F88}" srcId="{68AC2175-4FAC-4B7B-ABB5-E2E827A39597}" destId="{AB171B65-5F52-4031-A4E1-18FF0F36E334}" srcOrd="0" destOrd="0" parTransId="{508325B7-23AC-45E5-97EB-FD8305F98063}" sibTransId="{72E44E65-83C9-4D10-9DDD-2715854936A1}"/>
    <dgm:cxn modelId="{07F1C24C-103B-4ED0-9977-9AECFE4A94EC}" type="presOf" srcId="{3C912BED-D153-4A2B-895F-F7B8778A050D}" destId="{4578C62A-6866-4894-8372-FEDB67C08D1A}" srcOrd="0" destOrd="0" presId="urn:microsoft.com/office/officeart/2008/layout/AlternatingHexagons"/>
    <dgm:cxn modelId="{E2C84282-119C-4083-8D93-2C15194832E4}" srcId="{3C912BED-D153-4A2B-895F-F7B8778A050D}" destId="{BCD45769-B7F6-4356-92DC-DD30F3426653}" srcOrd="0" destOrd="0" parTransId="{AD551A93-DED5-4B94-ABDB-67819670BB1B}" sibTransId="{62A17257-C743-4666-AB38-5217020B73AE}"/>
    <dgm:cxn modelId="{73202688-E5FB-4384-878D-F2DF38B52BD7}" type="presOf" srcId="{AB171B65-5F52-4031-A4E1-18FF0F36E334}" destId="{B546DEEA-F374-432C-9927-066D0EE6939C}" srcOrd="0" destOrd="0" presId="urn:microsoft.com/office/officeart/2008/layout/AlternatingHexagons"/>
    <dgm:cxn modelId="{6CD75494-E0E2-4CC3-8953-E846EF8D5A4B}" srcId="{886705BA-8D3D-452C-ACA4-77B0EADDDF98}" destId="{3C912BED-D153-4A2B-895F-F7B8778A050D}" srcOrd="2" destOrd="0" parTransId="{DD0DC239-32AC-4C0D-A47B-D35FC984647E}" sibTransId="{6157D4D4-4E88-41DA-88FF-926EE004C796}"/>
    <dgm:cxn modelId="{F96DD9AC-8D50-40EB-A72B-4FA191F5992E}" type="presOf" srcId="{6157D4D4-4E88-41DA-88FF-926EE004C796}" destId="{2F4C8D69-B9BC-4556-9657-DDCDAFC72195}" srcOrd="0" destOrd="0" presId="urn:microsoft.com/office/officeart/2008/layout/AlternatingHexagons"/>
    <dgm:cxn modelId="{D8BCC7BD-76D5-4B4C-AC31-A8043576714E}" srcId="{886705BA-8D3D-452C-ACA4-77B0EADDDF98}" destId="{ACAA9B43-D217-4422-9C60-E64C704EB5F7}" srcOrd="0" destOrd="0" parTransId="{FA3CF8B4-111E-40A0-815B-94A6BC5294FD}" sibTransId="{90B336B9-E4ED-4FD4-87BE-53F4DBF09874}"/>
    <dgm:cxn modelId="{F8B6A7CA-BE87-4146-A44B-E5248E2A3BB4}" type="presOf" srcId="{68AC2175-4FAC-4B7B-ABB5-E2E827A39597}" destId="{C0109959-CB70-4F25-AF74-30D37539FDA2}" srcOrd="0" destOrd="0" presId="urn:microsoft.com/office/officeart/2008/layout/AlternatingHexagons"/>
    <dgm:cxn modelId="{214A30F5-8CC1-40C3-A377-D4417B834C2B}" type="presOf" srcId="{ACAA9B43-D217-4422-9C60-E64C704EB5F7}" destId="{4BAF8D04-8D3A-4F53-9662-437DF2B5ED4C}" srcOrd="0" destOrd="0" presId="urn:microsoft.com/office/officeart/2008/layout/AlternatingHexagons"/>
    <dgm:cxn modelId="{87AEFF37-B193-4141-B929-8D51EBCD5A7B}" type="presParOf" srcId="{1EC9728D-2371-4AF6-8352-1ED595D4BD03}" destId="{F415BC73-2A32-4753-9557-5E625C2FEA6A}" srcOrd="0" destOrd="0" presId="urn:microsoft.com/office/officeart/2008/layout/AlternatingHexagons"/>
    <dgm:cxn modelId="{C507794F-2E7F-4117-BEC7-57FA195606C7}" type="presParOf" srcId="{F415BC73-2A32-4753-9557-5E625C2FEA6A}" destId="{4BAF8D04-8D3A-4F53-9662-437DF2B5ED4C}" srcOrd="0" destOrd="0" presId="urn:microsoft.com/office/officeart/2008/layout/AlternatingHexagons"/>
    <dgm:cxn modelId="{5781E6E6-0A08-458A-9C35-F1F78A752B9E}" type="presParOf" srcId="{F415BC73-2A32-4753-9557-5E625C2FEA6A}" destId="{1BA7C8F1-A965-4496-8BE0-515A29E7ED86}" srcOrd="1" destOrd="0" presId="urn:microsoft.com/office/officeart/2008/layout/AlternatingHexagons"/>
    <dgm:cxn modelId="{2B203051-AA65-4791-8830-73BE50456166}" type="presParOf" srcId="{F415BC73-2A32-4753-9557-5E625C2FEA6A}" destId="{B01E9AED-4BD6-44D4-927F-C9B134B71CCB}" srcOrd="2" destOrd="0" presId="urn:microsoft.com/office/officeart/2008/layout/AlternatingHexagons"/>
    <dgm:cxn modelId="{56EEEDA6-BC12-43FD-A810-C087684ACFDF}" type="presParOf" srcId="{F415BC73-2A32-4753-9557-5E625C2FEA6A}" destId="{E99A24DD-2A6D-460A-A29B-4F9E2999CEDB}" srcOrd="3" destOrd="0" presId="urn:microsoft.com/office/officeart/2008/layout/AlternatingHexagons"/>
    <dgm:cxn modelId="{F7EE1A7A-84BA-48AA-8125-F4B315363FC9}" type="presParOf" srcId="{F415BC73-2A32-4753-9557-5E625C2FEA6A}" destId="{4E260C5C-DF7A-4A9E-8C14-2EFE8B3FF84A}" srcOrd="4" destOrd="0" presId="urn:microsoft.com/office/officeart/2008/layout/AlternatingHexagons"/>
    <dgm:cxn modelId="{A283DECD-8F48-4B04-9BF5-925A7B332228}" type="presParOf" srcId="{1EC9728D-2371-4AF6-8352-1ED595D4BD03}" destId="{8BE22F2C-4311-4636-AC53-BE9B3C24590F}" srcOrd="1" destOrd="0" presId="urn:microsoft.com/office/officeart/2008/layout/AlternatingHexagons"/>
    <dgm:cxn modelId="{978DE213-76FA-4BA2-9DC4-F319F0E7F83C}" type="presParOf" srcId="{1EC9728D-2371-4AF6-8352-1ED595D4BD03}" destId="{7E9D91E2-21AA-4469-8827-89E5663A205A}" srcOrd="2" destOrd="0" presId="urn:microsoft.com/office/officeart/2008/layout/AlternatingHexagons"/>
    <dgm:cxn modelId="{FA8D1253-DF29-4FBC-935A-63B02E703301}" type="presParOf" srcId="{7E9D91E2-21AA-4469-8827-89E5663A205A}" destId="{C0109959-CB70-4F25-AF74-30D37539FDA2}" srcOrd="0" destOrd="0" presId="urn:microsoft.com/office/officeart/2008/layout/AlternatingHexagons"/>
    <dgm:cxn modelId="{5D855CB3-9704-4814-8573-A9D2F6202BE5}" type="presParOf" srcId="{7E9D91E2-21AA-4469-8827-89E5663A205A}" destId="{B546DEEA-F374-432C-9927-066D0EE6939C}" srcOrd="1" destOrd="0" presId="urn:microsoft.com/office/officeart/2008/layout/AlternatingHexagons"/>
    <dgm:cxn modelId="{2CE6E24B-9D28-4271-8976-E93FF90B0F29}" type="presParOf" srcId="{7E9D91E2-21AA-4469-8827-89E5663A205A}" destId="{0E9CE2A4-0B93-434E-B840-7C9E1B99DF17}" srcOrd="2" destOrd="0" presId="urn:microsoft.com/office/officeart/2008/layout/AlternatingHexagons"/>
    <dgm:cxn modelId="{E286F5FA-2F85-4D17-9B8E-70539216E26C}" type="presParOf" srcId="{7E9D91E2-21AA-4469-8827-89E5663A205A}" destId="{C499AD26-3E3F-4456-938C-9B9586521122}" srcOrd="3" destOrd="0" presId="urn:microsoft.com/office/officeart/2008/layout/AlternatingHexagons"/>
    <dgm:cxn modelId="{6217E21D-EF16-493E-B401-061DC71D93D9}" type="presParOf" srcId="{7E9D91E2-21AA-4469-8827-89E5663A205A}" destId="{BD73986B-5A7E-4B7C-867B-E5DD6EDCC589}" srcOrd="4" destOrd="0" presId="urn:microsoft.com/office/officeart/2008/layout/AlternatingHexagons"/>
    <dgm:cxn modelId="{F02D3916-9D92-4C95-A88B-AABD1532A8F8}" type="presParOf" srcId="{1EC9728D-2371-4AF6-8352-1ED595D4BD03}" destId="{089DC8FF-2415-4979-80A0-FAC5358A8680}" srcOrd="3" destOrd="0" presId="urn:microsoft.com/office/officeart/2008/layout/AlternatingHexagons"/>
    <dgm:cxn modelId="{0CF21D01-FB36-4274-AA1B-45E1A67E1DD3}" type="presParOf" srcId="{1EC9728D-2371-4AF6-8352-1ED595D4BD03}" destId="{8FB7893A-9C9E-465D-AF32-06C3F737A448}" srcOrd="4" destOrd="0" presId="urn:microsoft.com/office/officeart/2008/layout/AlternatingHexagons"/>
    <dgm:cxn modelId="{07583D5C-C939-4F1A-904F-01D67ED4AD09}" type="presParOf" srcId="{8FB7893A-9C9E-465D-AF32-06C3F737A448}" destId="{4578C62A-6866-4894-8372-FEDB67C08D1A}" srcOrd="0" destOrd="0" presId="urn:microsoft.com/office/officeart/2008/layout/AlternatingHexagons"/>
    <dgm:cxn modelId="{E3A84CCD-50F4-4F9D-A77E-5D496C7D7962}" type="presParOf" srcId="{8FB7893A-9C9E-465D-AF32-06C3F737A448}" destId="{78E0D044-BF71-4F36-B64C-AF6F75D6983C}" srcOrd="1" destOrd="0" presId="urn:microsoft.com/office/officeart/2008/layout/AlternatingHexagons"/>
    <dgm:cxn modelId="{5BA33897-B608-4D15-BAB0-45E879A7C629}" type="presParOf" srcId="{8FB7893A-9C9E-465D-AF32-06C3F737A448}" destId="{532DDA59-FF4A-4D28-A1A9-E1A6A871F419}" srcOrd="2" destOrd="0" presId="urn:microsoft.com/office/officeart/2008/layout/AlternatingHexagons"/>
    <dgm:cxn modelId="{8B130B8E-5460-4665-8F6D-9CB3A940B504}" type="presParOf" srcId="{8FB7893A-9C9E-465D-AF32-06C3F737A448}" destId="{06907346-CFCF-4B8B-814E-E362E6D5BCAF}" srcOrd="3" destOrd="0" presId="urn:microsoft.com/office/officeart/2008/layout/AlternatingHexagons"/>
    <dgm:cxn modelId="{D4EBFD51-7134-4812-ACEB-7F7CD7298098}" type="presParOf" srcId="{8FB7893A-9C9E-465D-AF32-06C3F737A448}" destId="{2F4C8D69-B9BC-4556-9657-DDCDAFC7219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0506E0-DF45-4385-AFE1-E7B9E66AAB8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5F197519-26BC-48A7-B508-D225F91EA9CC}">
      <dgm:prSet phldrT="[Text]"/>
      <dgm:spPr>
        <a:solidFill>
          <a:srgbClr val="00B050"/>
        </a:solidFill>
      </dgm:spPr>
      <dgm:t>
        <a:bodyPr/>
        <a:lstStyle/>
        <a:p>
          <a:r>
            <a:rPr lang="en-US" dirty="0"/>
            <a:t>Holistic approach</a:t>
          </a:r>
          <a:endParaRPr lang="en-GB" dirty="0"/>
        </a:p>
      </dgm:t>
    </dgm:pt>
    <dgm:pt modelId="{94B59169-1FCD-4146-80C6-832E024FFBFC}" type="parTrans" cxnId="{B622CF70-9AFA-4155-83C0-3CB130B922EF}">
      <dgm:prSet/>
      <dgm:spPr/>
      <dgm:t>
        <a:bodyPr/>
        <a:lstStyle/>
        <a:p>
          <a:endParaRPr lang="en-GB"/>
        </a:p>
      </dgm:t>
    </dgm:pt>
    <dgm:pt modelId="{2E2D163C-3CB5-40E8-B252-1B90F5A66EE8}" type="sibTrans" cxnId="{B622CF70-9AFA-4155-83C0-3CB130B922EF}">
      <dgm:prSet/>
      <dgm:spPr/>
      <dgm:t>
        <a:bodyPr/>
        <a:lstStyle/>
        <a:p>
          <a:endParaRPr lang="en-GB"/>
        </a:p>
      </dgm:t>
    </dgm:pt>
    <dgm:pt modelId="{8F084B42-140D-4894-B4D1-4679BD1F9B5D}">
      <dgm:prSet phldrT="[Text]"/>
      <dgm:spPr/>
      <dgm:t>
        <a:bodyPr/>
        <a:lstStyle/>
        <a:p>
          <a:r>
            <a:rPr lang="en-US" dirty="0"/>
            <a:t>Involved</a:t>
          </a:r>
        </a:p>
        <a:p>
          <a:r>
            <a:rPr lang="en-US" dirty="0"/>
            <a:t>Supported</a:t>
          </a:r>
        </a:p>
        <a:p>
          <a:r>
            <a:rPr lang="en-US" dirty="0"/>
            <a:t>Workshops</a:t>
          </a:r>
        </a:p>
        <a:p>
          <a:r>
            <a:rPr lang="en-US" dirty="0"/>
            <a:t>Respite</a:t>
          </a:r>
          <a:endParaRPr lang="en-GB" dirty="0"/>
        </a:p>
      </dgm:t>
    </dgm:pt>
    <dgm:pt modelId="{9DC18AEF-196E-4969-BB44-B1135B1A6463}" type="parTrans" cxnId="{7836B944-1310-4B32-A2CD-11F0B057419D}">
      <dgm:prSet/>
      <dgm:spPr/>
      <dgm:t>
        <a:bodyPr/>
        <a:lstStyle/>
        <a:p>
          <a:endParaRPr lang="en-GB"/>
        </a:p>
      </dgm:t>
    </dgm:pt>
    <dgm:pt modelId="{655A4A9C-CDFB-414E-9132-BE1957B28EC3}" type="sibTrans" cxnId="{7836B944-1310-4B32-A2CD-11F0B057419D}">
      <dgm:prSet/>
      <dgm:spPr/>
      <dgm:t>
        <a:bodyPr/>
        <a:lstStyle/>
        <a:p>
          <a:endParaRPr lang="en-GB"/>
        </a:p>
      </dgm:t>
    </dgm:pt>
    <dgm:pt modelId="{A33F5D36-B7B7-4E48-85F2-31D64B85106D}">
      <dgm:prSet phldrT="[Text]"/>
      <dgm:spPr>
        <a:solidFill>
          <a:srgbClr val="FFC000"/>
        </a:solidFill>
      </dgm:spPr>
      <dgm:t>
        <a:bodyPr/>
        <a:lstStyle/>
        <a:p>
          <a:r>
            <a:rPr lang="en-US" dirty="0"/>
            <a:t>Signposting</a:t>
          </a:r>
          <a:endParaRPr lang="en-GB" dirty="0"/>
        </a:p>
      </dgm:t>
    </dgm:pt>
    <dgm:pt modelId="{7002B6BD-189F-429A-8843-AA37284DD2A7}" type="parTrans" cxnId="{999CD48B-6A77-4086-9359-385B7B808E76}">
      <dgm:prSet/>
      <dgm:spPr/>
      <dgm:t>
        <a:bodyPr/>
        <a:lstStyle/>
        <a:p>
          <a:endParaRPr lang="en-GB"/>
        </a:p>
      </dgm:t>
    </dgm:pt>
    <dgm:pt modelId="{B5355A42-3CAF-498C-ABEE-2BB6D93B78DE}" type="sibTrans" cxnId="{999CD48B-6A77-4086-9359-385B7B808E76}">
      <dgm:prSet/>
      <dgm:spPr/>
      <dgm:t>
        <a:bodyPr/>
        <a:lstStyle/>
        <a:p>
          <a:endParaRPr lang="en-GB"/>
        </a:p>
      </dgm:t>
    </dgm:pt>
    <dgm:pt modelId="{E47DE8C6-0046-483F-9345-C0EE4D81CCA4}">
      <dgm:prSet phldrT="[Text]"/>
      <dgm:spPr/>
      <dgm:t>
        <a:bodyPr/>
        <a:lstStyle/>
        <a:p>
          <a:r>
            <a:rPr lang="en-US" dirty="0"/>
            <a:t>Opportunity to talk</a:t>
          </a:r>
        </a:p>
        <a:p>
          <a:r>
            <a:rPr lang="en-US" dirty="0"/>
            <a:t>Links to CAHMS</a:t>
          </a:r>
        </a:p>
        <a:p>
          <a:r>
            <a:rPr lang="en-US" dirty="0"/>
            <a:t>Post suicide support</a:t>
          </a:r>
        </a:p>
        <a:p>
          <a:endParaRPr lang="en-GB" dirty="0"/>
        </a:p>
      </dgm:t>
    </dgm:pt>
    <dgm:pt modelId="{74C6EE7A-20FC-44B5-B224-444DF31BB605}" type="parTrans" cxnId="{7BAF0637-458D-4262-8C64-C33E0E754DD3}">
      <dgm:prSet/>
      <dgm:spPr/>
      <dgm:t>
        <a:bodyPr/>
        <a:lstStyle/>
        <a:p>
          <a:endParaRPr lang="en-GB"/>
        </a:p>
      </dgm:t>
    </dgm:pt>
    <dgm:pt modelId="{1196DB7A-4916-407F-8E0E-09B4E56508DE}" type="sibTrans" cxnId="{7BAF0637-458D-4262-8C64-C33E0E754DD3}">
      <dgm:prSet/>
      <dgm:spPr/>
      <dgm:t>
        <a:bodyPr/>
        <a:lstStyle/>
        <a:p>
          <a:endParaRPr lang="en-GB"/>
        </a:p>
      </dgm:t>
    </dgm:pt>
    <dgm:pt modelId="{569C2C30-91FA-44C0-8A6E-0FD6FF0D162B}">
      <dgm:prSet phldrT="[Text]"/>
      <dgm:spPr>
        <a:solidFill>
          <a:schemeClr val="accent6">
            <a:lumMod val="75000"/>
          </a:schemeClr>
        </a:solidFill>
      </dgm:spPr>
      <dgm:t>
        <a:bodyPr/>
        <a:lstStyle/>
        <a:p>
          <a:r>
            <a:rPr lang="en-US" dirty="0"/>
            <a:t>Gendered approach</a:t>
          </a:r>
          <a:endParaRPr lang="en-GB" dirty="0"/>
        </a:p>
      </dgm:t>
    </dgm:pt>
    <dgm:pt modelId="{AB21C602-6303-4F45-AC72-C97E86022A00}" type="parTrans" cxnId="{572D83B7-B0C5-430A-BB1C-04D5EDA87141}">
      <dgm:prSet/>
      <dgm:spPr/>
      <dgm:t>
        <a:bodyPr/>
        <a:lstStyle/>
        <a:p>
          <a:endParaRPr lang="en-GB"/>
        </a:p>
      </dgm:t>
    </dgm:pt>
    <dgm:pt modelId="{EE9B4A03-7360-42C5-AE7D-A5358F7099B0}" type="sibTrans" cxnId="{572D83B7-B0C5-430A-BB1C-04D5EDA87141}">
      <dgm:prSet/>
      <dgm:spPr/>
      <dgm:t>
        <a:bodyPr/>
        <a:lstStyle/>
        <a:p>
          <a:endParaRPr lang="en-GB"/>
        </a:p>
      </dgm:t>
    </dgm:pt>
    <dgm:pt modelId="{4E5DE9E6-68BE-4596-B34B-2D34A80CC533}">
      <dgm:prSet phldrT="[Text]"/>
      <dgm:spPr/>
      <dgm:t>
        <a:bodyPr/>
        <a:lstStyle/>
        <a:p>
          <a:r>
            <a:rPr lang="en-US" dirty="0"/>
            <a:t>Family liaisons officer</a:t>
          </a:r>
        </a:p>
        <a:p>
          <a:r>
            <a:rPr lang="en-US" dirty="0"/>
            <a:t>Creche service</a:t>
          </a:r>
        </a:p>
        <a:p>
          <a:r>
            <a:rPr lang="en-US" dirty="0" err="1"/>
            <a:t>Carers</a:t>
          </a:r>
          <a:r>
            <a:rPr lang="en-US" dirty="0"/>
            <a:t> </a:t>
          </a:r>
          <a:r>
            <a:rPr lang="en-US" dirty="0" err="1"/>
            <a:t>centre</a:t>
          </a:r>
          <a:endParaRPr lang="en-US" dirty="0"/>
        </a:p>
        <a:p>
          <a:endParaRPr lang="en-GB" dirty="0"/>
        </a:p>
      </dgm:t>
    </dgm:pt>
    <dgm:pt modelId="{34FF50CC-33FB-4B2E-893B-8B05D45B9EA8}" type="parTrans" cxnId="{F922A476-E5B8-44D4-9BB4-7B9D6E118C55}">
      <dgm:prSet/>
      <dgm:spPr/>
      <dgm:t>
        <a:bodyPr/>
        <a:lstStyle/>
        <a:p>
          <a:endParaRPr lang="en-GB"/>
        </a:p>
      </dgm:t>
    </dgm:pt>
    <dgm:pt modelId="{D7A3474C-FE5A-4D1A-8A86-50C9525E34CC}" type="sibTrans" cxnId="{F922A476-E5B8-44D4-9BB4-7B9D6E118C55}">
      <dgm:prSet/>
      <dgm:spPr/>
      <dgm:t>
        <a:bodyPr/>
        <a:lstStyle/>
        <a:p>
          <a:endParaRPr lang="en-GB"/>
        </a:p>
      </dgm:t>
    </dgm:pt>
    <dgm:pt modelId="{B9984382-678D-46E2-B878-4E12F3FFC29A}" type="pres">
      <dgm:prSet presAssocID="{FC0506E0-DF45-4385-AFE1-E7B9E66AAB8F}" presName="Name0" presStyleCnt="0">
        <dgm:presLayoutVars>
          <dgm:dir/>
          <dgm:animLvl val="lvl"/>
          <dgm:resizeHandles val="exact"/>
        </dgm:presLayoutVars>
      </dgm:prSet>
      <dgm:spPr/>
    </dgm:pt>
    <dgm:pt modelId="{F96BB0D7-65B7-4DF3-82E7-AEC391D8903E}" type="pres">
      <dgm:prSet presAssocID="{5F197519-26BC-48A7-B508-D225F91EA9CC}" presName="compositeNode" presStyleCnt="0">
        <dgm:presLayoutVars>
          <dgm:bulletEnabled val="1"/>
        </dgm:presLayoutVars>
      </dgm:prSet>
      <dgm:spPr/>
    </dgm:pt>
    <dgm:pt modelId="{EFB6B314-DBB0-41BD-A3A2-6F774BC8510B}" type="pres">
      <dgm:prSet presAssocID="{5F197519-26BC-48A7-B508-D225F91EA9CC}" presName="bgRect" presStyleLbl="node1" presStyleIdx="0" presStyleCnt="3" custScaleX="55229" custScaleY="54482" custLinFactNeighborX="-2348" custLinFactNeighborY="17023"/>
      <dgm:spPr/>
    </dgm:pt>
    <dgm:pt modelId="{203197D3-6D90-4B5F-8546-A0FCB6EFCDA5}" type="pres">
      <dgm:prSet presAssocID="{5F197519-26BC-48A7-B508-D225F91EA9CC}" presName="parentNode" presStyleLbl="node1" presStyleIdx="0" presStyleCnt="3">
        <dgm:presLayoutVars>
          <dgm:chMax val="0"/>
          <dgm:bulletEnabled val="1"/>
        </dgm:presLayoutVars>
      </dgm:prSet>
      <dgm:spPr/>
    </dgm:pt>
    <dgm:pt modelId="{0CF6E4ED-24B3-431C-AF37-598BEE046AA8}" type="pres">
      <dgm:prSet presAssocID="{5F197519-26BC-48A7-B508-D225F91EA9CC}" presName="childNode" presStyleLbl="node1" presStyleIdx="0" presStyleCnt="3">
        <dgm:presLayoutVars>
          <dgm:bulletEnabled val="1"/>
        </dgm:presLayoutVars>
      </dgm:prSet>
      <dgm:spPr/>
    </dgm:pt>
    <dgm:pt modelId="{2E5C246D-B409-40FC-AF6D-544875B348D3}" type="pres">
      <dgm:prSet presAssocID="{2E2D163C-3CB5-40E8-B252-1B90F5A66EE8}" presName="hSp" presStyleCnt="0"/>
      <dgm:spPr/>
    </dgm:pt>
    <dgm:pt modelId="{5E12FC69-6143-4436-84C0-3A7E1A5DDE29}" type="pres">
      <dgm:prSet presAssocID="{2E2D163C-3CB5-40E8-B252-1B90F5A66EE8}" presName="vProcSp" presStyleCnt="0"/>
      <dgm:spPr/>
    </dgm:pt>
    <dgm:pt modelId="{21E6ACBA-9809-492D-93E6-58E54D96E981}" type="pres">
      <dgm:prSet presAssocID="{2E2D163C-3CB5-40E8-B252-1B90F5A66EE8}" presName="vSp1" presStyleCnt="0"/>
      <dgm:spPr/>
    </dgm:pt>
    <dgm:pt modelId="{EF482611-565F-4C82-A7E0-C6284D03EC6C}" type="pres">
      <dgm:prSet presAssocID="{2E2D163C-3CB5-40E8-B252-1B90F5A66EE8}" presName="simulatedConn" presStyleLbl="solidFgAcc1" presStyleIdx="0" presStyleCnt="2" custLinFactY="-100000" custLinFactNeighborX="-72828" custLinFactNeighborY="-120153"/>
      <dgm:spPr/>
    </dgm:pt>
    <dgm:pt modelId="{53B15AD3-5CDD-4B56-8B59-E4D7BDCCEF87}" type="pres">
      <dgm:prSet presAssocID="{2E2D163C-3CB5-40E8-B252-1B90F5A66EE8}" presName="vSp2" presStyleCnt="0"/>
      <dgm:spPr/>
    </dgm:pt>
    <dgm:pt modelId="{B8C058FF-4EED-4CF1-BF34-24CBBE0904A2}" type="pres">
      <dgm:prSet presAssocID="{2E2D163C-3CB5-40E8-B252-1B90F5A66EE8}" presName="sibTrans" presStyleCnt="0"/>
      <dgm:spPr/>
    </dgm:pt>
    <dgm:pt modelId="{6AAD717E-FE52-4E8A-924C-BDD463AE970E}" type="pres">
      <dgm:prSet presAssocID="{A33F5D36-B7B7-4E48-85F2-31D64B85106D}" presName="compositeNode" presStyleCnt="0">
        <dgm:presLayoutVars>
          <dgm:bulletEnabled val="1"/>
        </dgm:presLayoutVars>
      </dgm:prSet>
      <dgm:spPr/>
    </dgm:pt>
    <dgm:pt modelId="{DC1A5D08-2D14-48D4-9068-5AAB40C154B4}" type="pres">
      <dgm:prSet presAssocID="{A33F5D36-B7B7-4E48-85F2-31D64B85106D}" presName="bgRect" presStyleLbl="node1" presStyleIdx="1" presStyleCnt="3" custScaleX="61054" custScaleY="53478" custLinFactNeighborX="-6073" custLinFactNeighborY="17300"/>
      <dgm:spPr/>
    </dgm:pt>
    <dgm:pt modelId="{FF179461-AAC5-4BBD-A25A-9F494798BE13}" type="pres">
      <dgm:prSet presAssocID="{A33F5D36-B7B7-4E48-85F2-31D64B85106D}" presName="parentNode" presStyleLbl="node1" presStyleIdx="1" presStyleCnt="3">
        <dgm:presLayoutVars>
          <dgm:chMax val="0"/>
          <dgm:bulletEnabled val="1"/>
        </dgm:presLayoutVars>
      </dgm:prSet>
      <dgm:spPr/>
    </dgm:pt>
    <dgm:pt modelId="{878DC25A-3609-46C9-A822-EA5EE226BE08}" type="pres">
      <dgm:prSet presAssocID="{A33F5D36-B7B7-4E48-85F2-31D64B85106D}" presName="childNode" presStyleLbl="node1" presStyleIdx="1" presStyleCnt="3">
        <dgm:presLayoutVars>
          <dgm:bulletEnabled val="1"/>
        </dgm:presLayoutVars>
      </dgm:prSet>
      <dgm:spPr/>
    </dgm:pt>
    <dgm:pt modelId="{34A1A5FE-51C8-4551-8AD8-B4705B0C1CF8}" type="pres">
      <dgm:prSet presAssocID="{B5355A42-3CAF-498C-ABEE-2BB6D93B78DE}" presName="hSp" presStyleCnt="0"/>
      <dgm:spPr/>
    </dgm:pt>
    <dgm:pt modelId="{44AED78F-92E9-4BB7-8749-21BF89774091}" type="pres">
      <dgm:prSet presAssocID="{B5355A42-3CAF-498C-ABEE-2BB6D93B78DE}" presName="vProcSp" presStyleCnt="0"/>
      <dgm:spPr/>
    </dgm:pt>
    <dgm:pt modelId="{EC446881-1CFC-4FB5-B6B2-DC7475A55FBC}" type="pres">
      <dgm:prSet presAssocID="{B5355A42-3CAF-498C-ABEE-2BB6D93B78DE}" presName="vSp1" presStyleCnt="0"/>
      <dgm:spPr/>
    </dgm:pt>
    <dgm:pt modelId="{ADD09391-FAEB-4D08-8ECB-E590528B9C05}" type="pres">
      <dgm:prSet presAssocID="{B5355A42-3CAF-498C-ABEE-2BB6D93B78DE}" presName="simulatedConn" presStyleLbl="solidFgAcc1" presStyleIdx="1" presStyleCnt="2" custLinFactX="-9956" custLinFactY="-100000" custLinFactNeighborX="-100000" custLinFactNeighborY="-106830"/>
      <dgm:spPr/>
    </dgm:pt>
    <dgm:pt modelId="{45451A52-35EF-49A3-9E6C-9DEC0B8295D8}" type="pres">
      <dgm:prSet presAssocID="{B5355A42-3CAF-498C-ABEE-2BB6D93B78DE}" presName="vSp2" presStyleCnt="0"/>
      <dgm:spPr/>
    </dgm:pt>
    <dgm:pt modelId="{C1CCFED5-F270-458E-81EE-4698784F20CE}" type="pres">
      <dgm:prSet presAssocID="{B5355A42-3CAF-498C-ABEE-2BB6D93B78DE}" presName="sibTrans" presStyleCnt="0"/>
      <dgm:spPr/>
    </dgm:pt>
    <dgm:pt modelId="{F51796D3-51A4-471E-8355-CD526CB8CAB7}" type="pres">
      <dgm:prSet presAssocID="{569C2C30-91FA-44C0-8A6E-0FD6FF0D162B}" presName="compositeNode" presStyleCnt="0">
        <dgm:presLayoutVars>
          <dgm:bulletEnabled val="1"/>
        </dgm:presLayoutVars>
      </dgm:prSet>
      <dgm:spPr/>
    </dgm:pt>
    <dgm:pt modelId="{ACFF2B52-1AC3-4072-97A7-5316932B5834}" type="pres">
      <dgm:prSet presAssocID="{569C2C30-91FA-44C0-8A6E-0FD6FF0D162B}" presName="bgRect" presStyleLbl="node1" presStyleIdx="2" presStyleCnt="3" custScaleX="69209" custScaleY="53684" custLinFactNeighborX="-9709" custLinFactNeighborY="17172"/>
      <dgm:spPr/>
    </dgm:pt>
    <dgm:pt modelId="{F590E463-905C-49C9-924F-79190A4F27FD}" type="pres">
      <dgm:prSet presAssocID="{569C2C30-91FA-44C0-8A6E-0FD6FF0D162B}" presName="parentNode" presStyleLbl="node1" presStyleIdx="2" presStyleCnt="3">
        <dgm:presLayoutVars>
          <dgm:chMax val="0"/>
          <dgm:bulletEnabled val="1"/>
        </dgm:presLayoutVars>
      </dgm:prSet>
      <dgm:spPr/>
    </dgm:pt>
    <dgm:pt modelId="{1F6FCF5C-3B67-400E-A468-2FB4DE386C9B}" type="pres">
      <dgm:prSet presAssocID="{569C2C30-91FA-44C0-8A6E-0FD6FF0D162B}" presName="childNode" presStyleLbl="node1" presStyleIdx="2" presStyleCnt="3">
        <dgm:presLayoutVars>
          <dgm:bulletEnabled val="1"/>
        </dgm:presLayoutVars>
      </dgm:prSet>
      <dgm:spPr/>
    </dgm:pt>
  </dgm:ptLst>
  <dgm:cxnLst>
    <dgm:cxn modelId="{E7F3C10A-D7BE-4DE2-8B6B-91DB1F0686B0}" type="presOf" srcId="{A33F5D36-B7B7-4E48-85F2-31D64B85106D}" destId="{DC1A5D08-2D14-48D4-9068-5AAB40C154B4}" srcOrd="0" destOrd="0" presId="urn:microsoft.com/office/officeart/2005/8/layout/hProcess7"/>
    <dgm:cxn modelId="{950F0910-9B20-4256-A193-1E35CCD1673F}" type="presOf" srcId="{E47DE8C6-0046-483F-9345-C0EE4D81CCA4}" destId="{878DC25A-3609-46C9-A822-EA5EE226BE08}" srcOrd="0" destOrd="0" presId="urn:microsoft.com/office/officeart/2005/8/layout/hProcess7"/>
    <dgm:cxn modelId="{96F6FA18-8730-4E24-9861-AFB31281BCA0}" type="presOf" srcId="{FC0506E0-DF45-4385-AFE1-E7B9E66AAB8F}" destId="{B9984382-678D-46E2-B878-4E12F3FFC29A}" srcOrd="0" destOrd="0" presId="urn:microsoft.com/office/officeart/2005/8/layout/hProcess7"/>
    <dgm:cxn modelId="{1BA1D733-16B9-49ED-A801-5A476E1ECE32}" type="presOf" srcId="{569C2C30-91FA-44C0-8A6E-0FD6FF0D162B}" destId="{F590E463-905C-49C9-924F-79190A4F27FD}" srcOrd="1" destOrd="0" presId="urn:microsoft.com/office/officeart/2005/8/layout/hProcess7"/>
    <dgm:cxn modelId="{43AF2435-6B33-40A6-9FFF-6C313D2E64B5}" type="presOf" srcId="{8F084B42-140D-4894-B4D1-4679BD1F9B5D}" destId="{0CF6E4ED-24B3-431C-AF37-598BEE046AA8}" srcOrd="0" destOrd="0" presId="urn:microsoft.com/office/officeart/2005/8/layout/hProcess7"/>
    <dgm:cxn modelId="{7BAF0637-458D-4262-8C64-C33E0E754DD3}" srcId="{A33F5D36-B7B7-4E48-85F2-31D64B85106D}" destId="{E47DE8C6-0046-483F-9345-C0EE4D81CCA4}" srcOrd="0" destOrd="0" parTransId="{74C6EE7A-20FC-44B5-B224-444DF31BB605}" sibTransId="{1196DB7A-4916-407F-8E0E-09B4E56508DE}"/>
    <dgm:cxn modelId="{7373605C-C501-44CD-97D2-A075C70F2D27}" type="presOf" srcId="{4E5DE9E6-68BE-4596-B34B-2D34A80CC533}" destId="{1F6FCF5C-3B67-400E-A468-2FB4DE386C9B}" srcOrd="0" destOrd="0" presId="urn:microsoft.com/office/officeart/2005/8/layout/hProcess7"/>
    <dgm:cxn modelId="{7836B944-1310-4B32-A2CD-11F0B057419D}" srcId="{5F197519-26BC-48A7-B508-D225F91EA9CC}" destId="{8F084B42-140D-4894-B4D1-4679BD1F9B5D}" srcOrd="0" destOrd="0" parTransId="{9DC18AEF-196E-4969-BB44-B1135B1A6463}" sibTransId="{655A4A9C-CDFB-414E-9132-BE1957B28EC3}"/>
    <dgm:cxn modelId="{9B91E545-E142-41E6-8DB0-91A807B7ACCA}" type="presOf" srcId="{5F197519-26BC-48A7-B508-D225F91EA9CC}" destId="{EFB6B314-DBB0-41BD-A3A2-6F774BC8510B}" srcOrd="0" destOrd="0" presId="urn:microsoft.com/office/officeart/2005/8/layout/hProcess7"/>
    <dgm:cxn modelId="{BD7DE44D-3BA0-4635-86C9-2F1489B7DCBE}" type="presOf" srcId="{A33F5D36-B7B7-4E48-85F2-31D64B85106D}" destId="{FF179461-AAC5-4BBD-A25A-9F494798BE13}" srcOrd="1" destOrd="0" presId="urn:microsoft.com/office/officeart/2005/8/layout/hProcess7"/>
    <dgm:cxn modelId="{B622CF70-9AFA-4155-83C0-3CB130B922EF}" srcId="{FC0506E0-DF45-4385-AFE1-E7B9E66AAB8F}" destId="{5F197519-26BC-48A7-B508-D225F91EA9CC}" srcOrd="0" destOrd="0" parTransId="{94B59169-1FCD-4146-80C6-832E024FFBFC}" sibTransId="{2E2D163C-3CB5-40E8-B252-1B90F5A66EE8}"/>
    <dgm:cxn modelId="{951B8372-1AE0-4D22-89B1-B5C6525DAD64}" type="presOf" srcId="{569C2C30-91FA-44C0-8A6E-0FD6FF0D162B}" destId="{ACFF2B52-1AC3-4072-97A7-5316932B5834}" srcOrd="0" destOrd="0" presId="urn:microsoft.com/office/officeart/2005/8/layout/hProcess7"/>
    <dgm:cxn modelId="{F922A476-E5B8-44D4-9BB4-7B9D6E118C55}" srcId="{569C2C30-91FA-44C0-8A6E-0FD6FF0D162B}" destId="{4E5DE9E6-68BE-4596-B34B-2D34A80CC533}" srcOrd="0" destOrd="0" parTransId="{34FF50CC-33FB-4B2E-893B-8B05D45B9EA8}" sibTransId="{D7A3474C-FE5A-4D1A-8A86-50C9525E34CC}"/>
    <dgm:cxn modelId="{999CD48B-6A77-4086-9359-385B7B808E76}" srcId="{FC0506E0-DF45-4385-AFE1-E7B9E66AAB8F}" destId="{A33F5D36-B7B7-4E48-85F2-31D64B85106D}" srcOrd="1" destOrd="0" parTransId="{7002B6BD-189F-429A-8843-AA37284DD2A7}" sibTransId="{B5355A42-3CAF-498C-ABEE-2BB6D93B78DE}"/>
    <dgm:cxn modelId="{572D83B7-B0C5-430A-BB1C-04D5EDA87141}" srcId="{FC0506E0-DF45-4385-AFE1-E7B9E66AAB8F}" destId="{569C2C30-91FA-44C0-8A6E-0FD6FF0D162B}" srcOrd="2" destOrd="0" parTransId="{AB21C602-6303-4F45-AC72-C97E86022A00}" sibTransId="{EE9B4A03-7360-42C5-AE7D-A5358F7099B0}"/>
    <dgm:cxn modelId="{CE9739F0-3D21-427D-8628-18F43426BB7A}" type="presOf" srcId="{5F197519-26BC-48A7-B508-D225F91EA9CC}" destId="{203197D3-6D90-4B5F-8546-A0FCB6EFCDA5}" srcOrd="1" destOrd="0" presId="urn:microsoft.com/office/officeart/2005/8/layout/hProcess7"/>
    <dgm:cxn modelId="{C8C0D67A-46BF-4B62-B2AE-45D6311211FD}" type="presParOf" srcId="{B9984382-678D-46E2-B878-4E12F3FFC29A}" destId="{F96BB0D7-65B7-4DF3-82E7-AEC391D8903E}" srcOrd="0" destOrd="0" presId="urn:microsoft.com/office/officeart/2005/8/layout/hProcess7"/>
    <dgm:cxn modelId="{38495C81-8ADC-4B6E-8835-99F87B8C6B13}" type="presParOf" srcId="{F96BB0D7-65B7-4DF3-82E7-AEC391D8903E}" destId="{EFB6B314-DBB0-41BD-A3A2-6F774BC8510B}" srcOrd="0" destOrd="0" presId="urn:microsoft.com/office/officeart/2005/8/layout/hProcess7"/>
    <dgm:cxn modelId="{55F72595-921C-4D33-959A-CCFED515C1D0}" type="presParOf" srcId="{F96BB0D7-65B7-4DF3-82E7-AEC391D8903E}" destId="{203197D3-6D90-4B5F-8546-A0FCB6EFCDA5}" srcOrd="1" destOrd="0" presId="urn:microsoft.com/office/officeart/2005/8/layout/hProcess7"/>
    <dgm:cxn modelId="{F0152066-498D-4238-BCAE-390C0B2E02A7}" type="presParOf" srcId="{F96BB0D7-65B7-4DF3-82E7-AEC391D8903E}" destId="{0CF6E4ED-24B3-431C-AF37-598BEE046AA8}" srcOrd="2" destOrd="0" presId="urn:microsoft.com/office/officeart/2005/8/layout/hProcess7"/>
    <dgm:cxn modelId="{7F736826-2350-4EB7-A1F6-3A753C1487C7}" type="presParOf" srcId="{B9984382-678D-46E2-B878-4E12F3FFC29A}" destId="{2E5C246D-B409-40FC-AF6D-544875B348D3}" srcOrd="1" destOrd="0" presId="urn:microsoft.com/office/officeart/2005/8/layout/hProcess7"/>
    <dgm:cxn modelId="{8686BC27-F8DA-4EC9-9AAF-D8CCC92A72BE}" type="presParOf" srcId="{B9984382-678D-46E2-B878-4E12F3FFC29A}" destId="{5E12FC69-6143-4436-84C0-3A7E1A5DDE29}" srcOrd="2" destOrd="0" presId="urn:microsoft.com/office/officeart/2005/8/layout/hProcess7"/>
    <dgm:cxn modelId="{E2AEF828-8E07-423E-A46C-0B7C57BDE269}" type="presParOf" srcId="{5E12FC69-6143-4436-84C0-3A7E1A5DDE29}" destId="{21E6ACBA-9809-492D-93E6-58E54D96E981}" srcOrd="0" destOrd="0" presId="urn:microsoft.com/office/officeart/2005/8/layout/hProcess7"/>
    <dgm:cxn modelId="{50164342-A0D8-432A-B6E9-ADD4E42B1A9D}" type="presParOf" srcId="{5E12FC69-6143-4436-84C0-3A7E1A5DDE29}" destId="{EF482611-565F-4C82-A7E0-C6284D03EC6C}" srcOrd="1" destOrd="0" presId="urn:microsoft.com/office/officeart/2005/8/layout/hProcess7"/>
    <dgm:cxn modelId="{F8974AD2-A059-44AD-AA99-BC368DC8898F}" type="presParOf" srcId="{5E12FC69-6143-4436-84C0-3A7E1A5DDE29}" destId="{53B15AD3-5CDD-4B56-8B59-E4D7BDCCEF87}" srcOrd="2" destOrd="0" presId="urn:microsoft.com/office/officeart/2005/8/layout/hProcess7"/>
    <dgm:cxn modelId="{F7A0D43B-BBD1-49A8-BDD6-69C32B9955B6}" type="presParOf" srcId="{B9984382-678D-46E2-B878-4E12F3FFC29A}" destId="{B8C058FF-4EED-4CF1-BF34-24CBBE0904A2}" srcOrd="3" destOrd="0" presId="urn:microsoft.com/office/officeart/2005/8/layout/hProcess7"/>
    <dgm:cxn modelId="{75C11D46-FB98-42D3-9E66-A6CC9EADD8EE}" type="presParOf" srcId="{B9984382-678D-46E2-B878-4E12F3FFC29A}" destId="{6AAD717E-FE52-4E8A-924C-BDD463AE970E}" srcOrd="4" destOrd="0" presId="urn:microsoft.com/office/officeart/2005/8/layout/hProcess7"/>
    <dgm:cxn modelId="{5D00A131-EED9-4513-B376-C357AC3547EB}" type="presParOf" srcId="{6AAD717E-FE52-4E8A-924C-BDD463AE970E}" destId="{DC1A5D08-2D14-48D4-9068-5AAB40C154B4}" srcOrd="0" destOrd="0" presId="urn:microsoft.com/office/officeart/2005/8/layout/hProcess7"/>
    <dgm:cxn modelId="{9CD4FFDF-7FC8-4AEB-B21B-634FAAF34169}" type="presParOf" srcId="{6AAD717E-FE52-4E8A-924C-BDD463AE970E}" destId="{FF179461-AAC5-4BBD-A25A-9F494798BE13}" srcOrd="1" destOrd="0" presId="urn:microsoft.com/office/officeart/2005/8/layout/hProcess7"/>
    <dgm:cxn modelId="{F6A74B70-F45C-4D29-BD2B-571893475F13}" type="presParOf" srcId="{6AAD717E-FE52-4E8A-924C-BDD463AE970E}" destId="{878DC25A-3609-46C9-A822-EA5EE226BE08}" srcOrd="2" destOrd="0" presId="urn:microsoft.com/office/officeart/2005/8/layout/hProcess7"/>
    <dgm:cxn modelId="{94AFC85D-490D-4382-9D4E-7A927CBFC514}" type="presParOf" srcId="{B9984382-678D-46E2-B878-4E12F3FFC29A}" destId="{34A1A5FE-51C8-4551-8AD8-B4705B0C1CF8}" srcOrd="5" destOrd="0" presId="urn:microsoft.com/office/officeart/2005/8/layout/hProcess7"/>
    <dgm:cxn modelId="{2A4BDA3C-FCF1-4557-9764-9CDB3545E6C1}" type="presParOf" srcId="{B9984382-678D-46E2-B878-4E12F3FFC29A}" destId="{44AED78F-92E9-4BB7-8749-21BF89774091}" srcOrd="6" destOrd="0" presId="urn:microsoft.com/office/officeart/2005/8/layout/hProcess7"/>
    <dgm:cxn modelId="{989E4502-90A9-41D6-9794-C52F3F6B557A}" type="presParOf" srcId="{44AED78F-92E9-4BB7-8749-21BF89774091}" destId="{EC446881-1CFC-4FB5-B6B2-DC7475A55FBC}" srcOrd="0" destOrd="0" presId="urn:microsoft.com/office/officeart/2005/8/layout/hProcess7"/>
    <dgm:cxn modelId="{8C78BBAD-8232-4342-9058-3B4593855962}" type="presParOf" srcId="{44AED78F-92E9-4BB7-8749-21BF89774091}" destId="{ADD09391-FAEB-4D08-8ECB-E590528B9C05}" srcOrd="1" destOrd="0" presId="urn:microsoft.com/office/officeart/2005/8/layout/hProcess7"/>
    <dgm:cxn modelId="{3F1E9B37-0744-4957-9708-0763D32D80FA}" type="presParOf" srcId="{44AED78F-92E9-4BB7-8749-21BF89774091}" destId="{45451A52-35EF-49A3-9E6C-9DEC0B8295D8}" srcOrd="2" destOrd="0" presId="urn:microsoft.com/office/officeart/2005/8/layout/hProcess7"/>
    <dgm:cxn modelId="{0607A12A-616F-49F1-A488-4E23FE850A88}" type="presParOf" srcId="{B9984382-678D-46E2-B878-4E12F3FFC29A}" destId="{C1CCFED5-F270-458E-81EE-4698784F20CE}" srcOrd="7" destOrd="0" presId="urn:microsoft.com/office/officeart/2005/8/layout/hProcess7"/>
    <dgm:cxn modelId="{EA3C9AB9-D733-42B0-9141-6AA501B625BB}" type="presParOf" srcId="{B9984382-678D-46E2-B878-4E12F3FFC29A}" destId="{F51796D3-51A4-471E-8355-CD526CB8CAB7}" srcOrd="8" destOrd="0" presId="urn:microsoft.com/office/officeart/2005/8/layout/hProcess7"/>
    <dgm:cxn modelId="{0401ADC6-3734-460A-B6BC-5E0CAE31DFEB}" type="presParOf" srcId="{F51796D3-51A4-471E-8355-CD526CB8CAB7}" destId="{ACFF2B52-1AC3-4072-97A7-5316932B5834}" srcOrd="0" destOrd="0" presId="urn:microsoft.com/office/officeart/2005/8/layout/hProcess7"/>
    <dgm:cxn modelId="{A260F2F9-5153-40CA-8BFC-4126E66CCE48}" type="presParOf" srcId="{F51796D3-51A4-471E-8355-CD526CB8CAB7}" destId="{F590E463-905C-49C9-924F-79190A4F27FD}" srcOrd="1" destOrd="0" presId="urn:microsoft.com/office/officeart/2005/8/layout/hProcess7"/>
    <dgm:cxn modelId="{7A1F5725-23C1-4587-8E2C-1AA2E131C814}" type="presParOf" srcId="{F51796D3-51A4-471E-8355-CD526CB8CAB7}" destId="{1F6FCF5C-3B67-400E-A468-2FB4DE386C9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8D04-8D3A-4F53-9662-437DF2B5ED4C}">
      <dsp:nvSpPr>
        <dsp:cNvPr id="0" name=""/>
        <dsp:cNvSpPr/>
      </dsp:nvSpPr>
      <dsp:spPr>
        <a:xfrm rot="5400000">
          <a:off x="3836734" y="113432"/>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Clinical</a:t>
          </a:r>
        </a:p>
        <a:p>
          <a:pPr marL="0" lvl="0" indent="0" algn="ctr" defTabSz="711200">
            <a:lnSpc>
              <a:spcPct val="90000"/>
            </a:lnSpc>
            <a:spcBef>
              <a:spcPct val="0"/>
            </a:spcBef>
            <a:spcAft>
              <a:spcPct val="35000"/>
            </a:spcAft>
            <a:buNone/>
          </a:pPr>
          <a:r>
            <a:rPr lang="en-US" sz="1600" kern="1200" dirty="0"/>
            <a:t>Peer Mentor</a:t>
          </a:r>
        </a:p>
        <a:p>
          <a:pPr marL="0" lvl="0" indent="0" algn="ctr" defTabSz="711200">
            <a:lnSpc>
              <a:spcPct val="90000"/>
            </a:lnSpc>
            <a:spcBef>
              <a:spcPct val="0"/>
            </a:spcBef>
            <a:spcAft>
              <a:spcPct val="35000"/>
            </a:spcAft>
            <a:buNone/>
          </a:pPr>
          <a:r>
            <a:rPr lang="en-US" sz="1600" kern="1200" dirty="0"/>
            <a:t> PWLE</a:t>
          </a:r>
        </a:p>
      </dsp:txBody>
      <dsp:txXfrm rot="-5400000">
        <a:off x="4182883" y="270191"/>
        <a:ext cx="1033487" cy="1187916"/>
      </dsp:txXfrm>
    </dsp:sp>
    <dsp:sp modelId="{1BA7C8F1-A965-4496-8BE0-515A29E7ED86}">
      <dsp:nvSpPr>
        <dsp:cNvPr id="0" name=""/>
        <dsp:cNvSpPr/>
      </dsp:nvSpPr>
      <dsp:spPr>
        <a:xfrm>
          <a:off x="3611240" y="346413"/>
          <a:ext cx="5695307" cy="103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GB" sz="2400" kern="1200" dirty="0"/>
        </a:p>
      </dsp:txBody>
      <dsp:txXfrm>
        <a:off x="3611240" y="346413"/>
        <a:ext cx="5695307" cy="1035471"/>
      </dsp:txXfrm>
    </dsp:sp>
    <dsp:sp modelId="{4E260C5C-DF7A-4A9E-8C14-2EFE8B3FF84A}">
      <dsp:nvSpPr>
        <dsp:cNvPr id="0" name=""/>
        <dsp:cNvSpPr/>
      </dsp:nvSpPr>
      <dsp:spPr>
        <a:xfrm rot="5400000">
          <a:off x="2215185" y="113432"/>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solidFill>
              <a:srgbClr val="0070C0"/>
            </a:solidFill>
            <a:highlight>
              <a:srgbClr val="808000"/>
            </a:highlight>
          </a:endParaRPr>
        </a:p>
      </dsp:txBody>
      <dsp:txXfrm rot="-5400000">
        <a:off x="2561334" y="270191"/>
        <a:ext cx="1033487" cy="1187916"/>
      </dsp:txXfrm>
    </dsp:sp>
    <dsp:sp modelId="{C0109959-CB70-4F25-AF74-30D37539FDA2}">
      <dsp:nvSpPr>
        <dsp:cNvPr id="0" name=""/>
        <dsp:cNvSpPr/>
      </dsp:nvSpPr>
      <dsp:spPr>
        <a:xfrm rot="5400000">
          <a:off x="3965186" y="1601792"/>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Befriender</a:t>
          </a:r>
        </a:p>
        <a:p>
          <a:pPr marL="0" lvl="0" indent="0" algn="ctr" defTabSz="711200">
            <a:lnSpc>
              <a:spcPct val="90000"/>
            </a:lnSpc>
            <a:spcBef>
              <a:spcPct val="0"/>
            </a:spcBef>
            <a:spcAft>
              <a:spcPct val="35000"/>
            </a:spcAft>
            <a:buNone/>
          </a:pPr>
          <a:r>
            <a:rPr lang="en-US" sz="1600" kern="1200" dirty="0"/>
            <a:t>Listening service</a:t>
          </a:r>
        </a:p>
        <a:p>
          <a:pPr marL="0" lvl="0" indent="0" algn="ctr" defTabSz="711200">
            <a:lnSpc>
              <a:spcPct val="90000"/>
            </a:lnSpc>
            <a:spcBef>
              <a:spcPct val="0"/>
            </a:spcBef>
            <a:spcAft>
              <a:spcPct val="35000"/>
            </a:spcAft>
            <a:buNone/>
          </a:pPr>
          <a:r>
            <a:rPr lang="en-US" sz="1600" kern="1200" dirty="0"/>
            <a:t>Police</a:t>
          </a:r>
          <a:endParaRPr lang="en-GB" sz="1600" kern="1200" dirty="0"/>
        </a:p>
      </dsp:txBody>
      <dsp:txXfrm rot="-5400000">
        <a:off x="4311335" y="1758551"/>
        <a:ext cx="1033487" cy="1187916"/>
      </dsp:txXfrm>
    </dsp:sp>
    <dsp:sp modelId="{B546DEEA-F374-432C-9927-066D0EE6939C}">
      <dsp:nvSpPr>
        <dsp:cNvPr id="0" name=""/>
        <dsp:cNvSpPr/>
      </dsp:nvSpPr>
      <dsp:spPr>
        <a:xfrm>
          <a:off x="811687" y="1641139"/>
          <a:ext cx="1759100" cy="177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err="1"/>
            <a:t>SocialWork</a:t>
          </a:r>
          <a:endParaRPr lang="en-US" sz="2400" kern="1200" dirty="0"/>
        </a:p>
        <a:p>
          <a:pPr marL="0" lvl="0" indent="0" algn="r" defTabSz="1066800">
            <a:lnSpc>
              <a:spcPct val="90000"/>
            </a:lnSpc>
            <a:spcBef>
              <a:spcPct val="0"/>
            </a:spcBef>
            <a:spcAft>
              <a:spcPct val="35000"/>
            </a:spcAft>
            <a:buNone/>
          </a:pPr>
          <a:r>
            <a:rPr lang="en-US" sz="2400" kern="1200" dirty="0" err="1"/>
            <a:t>OnsiteCPN</a:t>
          </a:r>
          <a:endParaRPr lang="en-US" sz="2400" kern="1200" dirty="0"/>
        </a:p>
        <a:p>
          <a:pPr marL="0" lvl="0" indent="0" algn="r" defTabSz="1066800">
            <a:lnSpc>
              <a:spcPct val="90000"/>
            </a:lnSpc>
            <a:spcBef>
              <a:spcPct val="0"/>
            </a:spcBef>
            <a:spcAft>
              <a:spcPct val="35000"/>
            </a:spcAft>
            <a:buNone/>
          </a:pPr>
          <a:r>
            <a:rPr lang="en-US" sz="2400" kern="1200" dirty="0" err="1"/>
            <a:t>SupportStaff</a:t>
          </a:r>
          <a:endParaRPr lang="en-GB" sz="2400" kern="1200" dirty="0"/>
        </a:p>
      </dsp:txBody>
      <dsp:txXfrm>
        <a:off x="811687" y="1641139"/>
        <a:ext cx="1759100" cy="1772810"/>
      </dsp:txXfrm>
    </dsp:sp>
    <dsp:sp modelId="{BD73986B-5A7E-4B7C-867B-E5DD6EDCC589}">
      <dsp:nvSpPr>
        <dsp:cNvPr id="0" name=""/>
        <dsp:cNvSpPr/>
      </dsp:nvSpPr>
      <dsp:spPr>
        <a:xfrm rot="5400000">
          <a:off x="5586734" y="1601792"/>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932883" y="1758551"/>
        <a:ext cx="1033487" cy="1187916"/>
      </dsp:txXfrm>
    </dsp:sp>
    <dsp:sp modelId="{4578C62A-6866-4894-8372-FEDB67C08D1A}">
      <dsp:nvSpPr>
        <dsp:cNvPr id="0" name=""/>
        <dsp:cNvSpPr/>
      </dsp:nvSpPr>
      <dsp:spPr>
        <a:xfrm rot="5400000">
          <a:off x="4779066" y="3090151"/>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Trained</a:t>
          </a:r>
        </a:p>
        <a:p>
          <a:pPr marL="0" lvl="0" indent="0" algn="ctr" defTabSz="711200">
            <a:lnSpc>
              <a:spcPct val="90000"/>
            </a:lnSpc>
            <a:spcBef>
              <a:spcPct val="0"/>
            </a:spcBef>
            <a:spcAft>
              <a:spcPct val="35000"/>
            </a:spcAft>
            <a:buNone/>
          </a:pPr>
          <a:r>
            <a:rPr lang="en-US" sz="1600" kern="1200" dirty="0"/>
            <a:t>Volunteers</a:t>
          </a:r>
        </a:p>
        <a:p>
          <a:pPr marL="0" lvl="0" indent="0" algn="ctr" defTabSz="711200">
            <a:lnSpc>
              <a:spcPct val="90000"/>
            </a:lnSpc>
            <a:spcBef>
              <a:spcPct val="0"/>
            </a:spcBef>
            <a:spcAft>
              <a:spcPct val="35000"/>
            </a:spcAft>
            <a:buNone/>
          </a:pPr>
          <a:r>
            <a:rPr lang="en-US" sz="1600" kern="1200" dirty="0" err="1"/>
            <a:t>Counillors</a:t>
          </a:r>
          <a:r>
            <a:rPr lang="en-US" sz="1600" kern="1200" dirty="0"/>
            <a:t> </a:t>
          </a:r>
          <a:endParaRPr lang="en-GB" sz="1600" kern="1200" dirty="0"/>
        </a:p>
      </dsp:txBody>
      <dsp:txXfrm rot="-5400000">
        <a:off x="5125215" y="3246910"/>
        <a:ext cx="1033487" cy="1187916"/>
      </dsp:txXfrm>
    </dsp:sp>
    <dsp:sp modelId="{78E0D044-BF71-4F36-B64C-AF6F75D6983C}">
      <dsp:nvSpPr>
        <dsp:cNvPr id="0" name=""/>
        <dsp:cNvSpPr/>
      </dsp:nvSpPr>
      <dsp:spPr>
        <a:xfrm>
          <a:off x="6438237" y="3323132"/>
          <a:ext cx="1925977" cy="103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GB" sz="2400" kern="1200"/>
        </a:p>
      </dsp:txBody>
      <dsp:txXfrm>
        <a:off x="6438237" y="3323132"/>
        <a:ext cx="1925977" cy="1035471"/>
      </dsp:txXfrm>
    </dsp:sp>
    <dsp:sp modelId="{2F4C8D69-B9BC-4556-9657-DDCDAFC72195}">
      <dsp:nvSpPr>
        <dsp:cNvPr id="0" name=""/>
        <dsp:cNvSpPr/>
      </dsp:nvSpPr>
      <dsp:spPr>
        <a:xfrm rot="5400000">
          <a:off x="3157518" y="3090151"/>
          <a:ext cx="1725786" cy="150143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503667" y="3246910"/>
        <a:ext cx="1033487" cy="1187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6B314-DBB0-41BD-A3A2-6F774BC8510B}">
      <dsp:nvSpPr>
        <dsp:cNvPr id="0" name=""/>
        <dsp:cNvSpPr/>
      </dsp:nvSpPr>
      <dsp:spPr>
        <a:xfrm>
          <a:off x="0" y="1000085"/>
          <a:ext cx="2385993" cy="2824466"/>
        </a:xfrm>
        <a:prstGeom prst="roundRect">
          <a:avLst>
            <a:gd name="adj" fmla="val 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Holistic approach</a:t>
          </a:r>
          <a:endParaRPr lang="en-GB" sz="2100" kern="1200" dirty="0"/>
        </a:p>
      </dsp:txBody>
      <dsp:txXfrm rot="16200000">
        <a:off x="-919431" y="1919517"/>
        <a:ext cx="2316062" cy="477198"/>
      </dsp:txXfrm>
    </dsp:sp>
    <dsp:sp modelId="{0CF6E4ED-24B3-431C-AF37-598BEE046AA8}">
      <dsp:nvSpPr>
        <dsp:cNvPr id="0" name=""/>
        <dsp:cNvSpPr/>
      </dsp:nvSpPr>
      <dsp:spPr>
        <a:xfrm>
          <a:off x="617427" y="1000085"/>
          <a:ext cx="1777565" cy="28244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Involved</a:t>
          </a:r>
        </a:p>
        <a:p>
          <a:pPr marL="0" lvl="0" indent="0" algn="l" defTabSz="1066800">
            <a:lnSpc>
              <a:spcPct val="90000"/>
            </a:lnSpc>
            <a:spcBef>
              <a:spcPct val="0"/>
            </a:spcBef>
            <a:spcAft>
              <a:spcPct val="35000"/>
            </a:spcAft>
            <a:buNone/>
          </a:pPr>
          <a:r>
            <a:rPr lang="en-US" sz="2400" kern="1200" dirty="0"/>
            <a:t>Supported</a:t>
          </a:r>
        </a:p>
        <a:p>
          <a:pPr marL="0" lvl="0" indent="0" algn="l" defTabSz="1066800">
            <a:lnSpc>
              <a:spcPct val="90000"/>
            </a:lnSpc>
            <a:spcBef>
              <a:spcPct val="0"/>
            </a:spcBef>
            <a:spcAft>
              <a:spcPct val="35000"/>
            </a:spcAft>
            <a:buNone/>
          </a:pPr>
          <a:r>
            <a:rPr lang="en-US" sz="2400" kern="1200" dirty="0"/>
            <a:t>Workshops</a:t>
          </a:r>
        </a:p>
        <a:p>
          <a:pPr marL="0" lvl="0" indent="0" algn="l" defTabSz="1066800">
            <a:lnSpc>
              <a:spcPct val="90000"/>
            </a:lnSpc>
            <a:spcBef>
              <a:spcPct val="0"/>
            </a:spcBef>
            <a:spcAft>
              <a:spcPct val="35000"/>
            </a:spcAft>
            <a:buNone/>
          </a:pPr>
          <a:r>
            <a:rPr lang="en-US" sz="2400" kern="1200" dirty="0"/>
            <a:t>Respite</a:t>
          </a:r>
          <a:endParaRPr lang="en-GB" sz="2400" kern="1200" dirty="0"/>
        </a:p>
      </dsp:txBody>
      <dsp:txXfrm>
        <a:off x="617427" y="1000085"/>
        <a:ext cx="1777565" cy="2824466"/>
      </dsp:txXfrm>
    </dsp:sp>
    <dsp:sp modelId="{DC1A5D08-2D14-48D4-9068-5AAB40C154B4}">
      <dsp:nvSpPr>
        <dsp:cNvPr id="0" name=""/>
        <dsp:cNvSpPr/>
      </dsp:nvSpPr>
      <dsp:spPr>
        <a:xfrm>
          <a:off x="2286931" y="1014445"/>
          <a:ext cx="2637644" cy="2772416"/>
        </a:xfrm>
        <a:prstGeom prst="roundRect">
          <a:avLst>
            <a:gd name="adj" fmla="val 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Signposting</a:t>
          </a:r>
          <a:endParaRPr lang="en-GB" sz="2100" kern="1200" dirty="0"/>
        </a:p>
      </dsp:txBody>
      <dsp:txXfrm rot="16200000">
        <a:off x="1414005" y="1887372"/>
        <a:ext cx="2273381" cy="527528"/>
      </dsp:txXfrm>
    </dsp:sp>
    <dsp:sp modelId="{EF482611-565F-4C82-A7E0-C6284D03EC6C}">
      <dsp:nvSpPr>
        <dsp:cNvPr id="0" name=""/>
        <dsp:cNvSpPr/>
      </dsp:nvSpPr>
      <dsp:spPr>
        <a:xfrm rot="5400000">
          <a:off x="1717811" y="3050501"/>
          <a:ext cx="762281" cy="64802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DC25A-3609-46C9-A822-EA5EE226BE08}">
      <dsp:nvSpPr>
        <dsp:cNvPr id="0" name=""/>
        <dsp:cNvSpPr/>
      </dsp:nvSpPr>
      <dsp:spPr>
        <a:xfrm>
          <a:off x="2936444" y="1014445"/>
          <a:ext cx="1965045" cy="27724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Opportunity to talk</a:t>
          </a:r>
        </a:p>
        <a:p>
          <a:pPr marL="0" lvl="0" indent="0" algn="l" defTabSz="1066800">
            <a:lnSpc>
              <a:spcPct val="90000"/>
            </a:lnSpc>
            <a:spcBef>
              <a:spcPct val="0"/>
            </a:spcBef>
            <a:spcAft>
              <a:spcPct val="35000"/>
            </a:spcAft>
            <a:buNone/>
          </a:pPr>
          <a:r>
            <a:rPr lang="en-US" sz="2400" kern="1200" dirty="0"/>
            <a:t>Links to CAHMS</a:t>
          </a:r>
        </a:p>
        <a:p>
          <a:pPr marL="0" lvl="0" indent="0" algn="l" defTabSz="1066800">
            <a:lnSpc>
              <a:spcPct val="90000"/>
            </a:lnSpc>
            <a:spcBef>
              <a:spcPct val="0"/>
            </a:spcBef>
            <a:spcAft>
              <a:spcPct val="35000"/>
            </a:spcAft>
            <a:buNone/>
          </a:pPr>
          <a:r>
            <a:rPr lang="en-US" sz="2400" kern="1200" dirty="0"/>
            <a:t>Post suicide support</a:t>
          </a:r>
        </a:p>
        <a:p>
          <a:pPr marL="0" lvl="0" indent="0" algn="l" defTabSz="1066800">
            <a:lnSpc>
              <a:spcPct val="90000"/>
            </a:lnSpc>
            <a:spcBef>
              <a:spcPct val="0"/>
            </a:spcBef>
            <a:spcAft>
              <a:spcPct val="35000"/>
            </a:spcAft>
            <a:buNone/>
          </a:pPr>
          <a:endParaRPr lang="en-GB" sz="2400" kern="1200" dirty="0"/>
        </a:p>
      </dsp:txBody>
      <dsp:txXfrm>
        <a:off x="2936444" y="1014445"/>
        <a:ext cx="1965045" cy="2772416"/>
      </dsp:txXfrm>
    </dsp:sp>
    <dsp:sp modelId="{ACFF2B52-1AC3-4072-97A7-5316932B5834}">
      <dsp:nvSpPr>
        <dsp:cNvPr id="0" name=""/>
        <dsp:cNvSpPr/>
      </dsp:nvSpPr>
      <dsp:spPr>
        <a:xfrm>
          <a:off x="4918700" y="1007809"/>
          <a:ext cx="2989955" cy="2783096"/>
        </a:xfrm>
        <a:prstGeom prst="roundRect">
          <a:avLst>
            <a:gd name="adj" fmla="val 5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en-US" sz="2100" kern="1200" dirty="0"/>
            <a:t>Gendered approach</a:t>
          </a:r>
          <a:endParaRPr lang="en-GB" sz="2100" kern="1200" dirty="0"/>
        </a:p>
      </dsp:txBody>
      <dsp:txXfrm rot="16200000">
        <a:off x="4076626" y="1849883"/>
        <a:ext cx="2282138" cy="597991"/>
      </dsp:txXfrm>
    </dsp:sp>
    <dsp:sp modelId="{ADD09391-FAEB-4D08-8ECB-E590528B9C05}">
      <dsp:nvSpPr>
        <dsp:cNvPr id="0" name=""/>
        <dsp:cNvSpPr/>
      </dsp:nvSpPr>
      <dsp:spPr>
        <a:xfrm rot="5400000">
          <a:off x="4266062" y="3097895"/>
          <a:ext cx="762281" cy="64802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FCF5C-3B67-400E-A468-2FB4DE386C9B}">
      <dsp:nvSpPr>
        <dsp:cNvPr id="0" name=""/>
        <dsp:cNvSpPr/>
      </dsp:nvSpPr>
      <dsp:spPr>
        <a:xfrm>
          <a:off x="5613133" y="1007809"/>
          <a:ext cx="2227516" cy="278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Family liaisons officer</a:t>
          </a:r>
        </a:p>
        <a:p>
          <a:pPr marL="0" lvl="0" indent="0" algn="l" defTabSz="1066800">
            <a:lnSpc>
              <a:spcPct val="90000"/>
            </a:lnSpc>
            <a:spcBef>
              <a:spcPct val="0"/>
            </a:spcBef>
            <a:spcAft>
              <a:spcPct val="35000"/>
            </a:spcAft>
            <a:buNone/>
          </a:pPr>
          <a:r>
            <a:rPr lang="en-US" sz="2400" kern="1200" dirty="0"/>
            <a:t>Creche service</a:t>
          </a:r>
        </a:p>
        <a:p>
          <a:pPr marL="0" lvl="0" indent="0" algn="l" defTabSz="1066800">
            <a:lnSpc>
              <a:spcPct val="90000"/>
            </a:lnSpc>
            <a:spcBef>
              <a:spcPct val="0"/>
            </a:spcBef>
            <a:spcAft>
              <a:spcPct val="35000"/>
            </a:spcAft>
            <a:buNone/>
          </a:pPr>
          <a:r>
            <a:rPr lang="en-US" sz="2400" kern="1200" dirty="0" err="1"/>
            <a:t>Carers</a:t>
          </a:r>
          <a:r>
            <a:rPr lang="en-US" sz="2400" kern="1200" dirty="0"/>
            <a:t> </a:t>
          </a:r>
          <a:r>
            <a:rPr lang="en-US" sz="2400" kern="1200" dirty="0" err="1"/>
            <a:t>centre</a:t>
          </a:r>
          <a:endParaRPr lang="en-US" sz="2400" kern="1200" dirty="0"/>
        </a:p>
        <a:p>
          <a:pPr marL="0" lvl="0" indent="0" algn="l" defTabSz="1066800">
            <a:lnSpc>
              <a:spcPct val="90000"/>
            </a:lnSpc>
            <a:spcBef>
              <a:spcPct val="0"/>
            </a:spcBef>
            <a:spcAft>
              <a:spcPct val="35000"/>
            </a:spcAft>
            <a:buNone/>
          </a:pPr>
          <a:endParaRPr lang="en-GB" sz="2400" kern="1200" dirty="0"/>
        </a:p>
      </dsp:txBody>
      <dsp:txXfrm>
        <a:off x="5613133" y="1007809"/>
        <a:ext cx="2227516" cy="27830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1F75A-6B25-489F-8B5F-C7125780D5E8}" type="datetimeFigureOut">
              <a:rPr lang="en-GB" smtClean="0"/>
              <a:t>10/03/2022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391EC-C889-449E-A54C-003DD7A5E361}" type="slidenum">
              <a:rPr lang="en-GB" smtClean="0"/>
              <a:t>‹#›</a:t>
            </a:fld>
            <a:endParaRPr lang="en-GB"/>
          </a:p>
        </p:txBody>
      </p:sp>
    </p:spTree>
    <p:extLst>
      <p:ext uri="{BB962C8B-B14F-4D97-AF65-F5344CB8AC3E}">
        <p14:creationId xmlns:p14="http://schemas.microsoft.com/office/powerpoint/2010/main" val="407050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these  figures from the ONS from 2019-2020 97% of households in the whole of the UK had access to the Internet putting the UK considerably higher than Europe, which was collectively sitting at 91%. These figures look really promising at first glance but we know from local forums and community engagement in Scotland that there is a much more complex picture. </a:t>
            </a:r>
          </a:p>
        </p:txBody>
      </p:sp>
      <p:sp>
        <p:nvSpPr>
          <p:cNvPr id="4" name="Slide Number Placeholder 3"/>
          <p:cNvSpPr>
            <a:spLocks noGrp="1"/>
          </p:cNvSpPr>
          <p:nvPr>
            <p:ph type="sldNum" sz="quarter" idx="5"/>
          </p:nvPr>
        </p:nvSpPr>
        <p:spPr/>
        <p:txBody>
          <a:bodyPr/>
          <a:lstStyle/>
          <a:p>
            <a:fld id="{3BF50E02-606B-4859-8FD4-DC6D37905E00}" type="slidenum">
              <a:rPr lang="en-GB" smtClean="0"/>
              <a:t>2</a:t>
            </a:fld>
            <a:endParaRPr lang="en-GB"/>
          </a:p>
        </p:txBody>
      </p:sp>
    </p:spTree>
    <p:extLst>
      <p:ext uri="{BB962C8B-B14F-4D97-AF65-F5344CB8AC3E}">
        <p14:creationId xmlns:p14="http://schemas.microsoft.com/office/powerpoint/2010/main" val="19776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8D70-1BA5-4255-A1A6-DF86CEFA9AA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F045C6F-E1C7-458A-8EDD-DC95ED375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405E23-05CF-4F74-805F-BE19627EF64E}"/>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FA23DDD0-0030-4D0C-93B8-3F02A9DE7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0EA64-A3E9-492C-9FDB-D66301A2E17B}"/>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10449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643BD-5C94-4F1B-94EA-E1FCEABF0670}"/>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3" name="Footer Placeholder 2">
            <a:extLst>
              <a:ext uri="{FF2B5EF4-FFF2-40B4-BE49-F238E27FC236}">
                <a16:creationId xmlns:a16="http://schemas.microsoft.com/office/drawing/2014/main" id="{9073EB9C-3E84-46A7-B64E-9E92B7EE53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E62981-C2B2-4CA2-90FD-F5AA706765E2}"/>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74012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4497-D907-43F9-B44B-0BD30DC54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41618B-2EFF-4B63-B68E-2DFB4786A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F796F2-671F-4EE6-B665-0F6B9C511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D214B-5502-4DE4-A7A4-C56D80C5FB50}"/>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6" name="Footer Placeholder 5">
            <a:extLst>
              <a:ext uri="{FF2B5EF4-FFF2-40B4-BE49-F238E27FC236}">
                <a16:creationId xmlns:a16="http://schemas.microsoft.com/office/drawing/2014/main" id="{8CB0E0A8-A9E7-4CF7-BDF5-B5CC19800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8A3EE-8327-4072-9F6D-E3C1E47E8049}"/>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78717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32A9-72B5-4209-80BB-A93D3E7E6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C1A049-ECB2-4303-B0F1-6BAA98565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6F7DBF-3A14-41EC-84B9-260ECB4DA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E62590-BDEF-44A8-BE78-FE9D8AA2047E}"/>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6" name="Footer Placeholder 5">
            <a:extLst>
              <a:ext uri="{FF2B5EF4-FFF2-40B4-BE49-F238E27FC236}">
                <a16:creationId xmlns:a16="http://schemas.microsoft.com/office/drawing/2014/main" id="{A1706873-FB18-4F7F-B2BD-6F05385D0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AA869-4DC0-4DEE-9B51-3B97518861FE}"/>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5009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B971-BA63-4970-9681-9CB8B19739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0C1CEB-8B17-4785-B4BC-4C953620BD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8FF8E-3B80-4C4D-9322-F1BF5DE279FF}"/>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6D544B72-5C1A-4810-81E4-545D251D1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35067-E43A-4040-B897-64D9175C2BDB}"/>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369462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53C0B-A46B-4C04-B316-94FBCA965D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40DB3D-190C-4996-BEF8-C0760A319E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AAEC5-1DF4-4353-A0E1-DA29D8B49E27}"/>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D101138E-9A4A-4E48-8497-80A04D87E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7F533-75F8-409A-82A7-E9AC86D44FE6}"/>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55157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5D1E-F1EC-4F7E-B0CA-F0B604D3D3DE}"/>
              </a:ext>
            </a:extLst>
          </p:cNvPr>
          <p:cNvSpPr>
            <a:spLocks noGrp="1"/>
          </p:cNvSpPr>
          <p:nvPr>
            <p:ph type="title" hasCustomPrompt="1"/>
          </p:nvPr>
        </p:nvSpPr>
        <p:spPr/>
        <p:txBody>
          <a:bodyPr>
            <a:normAutofit/>
          </a:bodyPr>
          <a:lstStyle>
            <a:lvl1pPr>
              <a:defRPr sz="2400" b="1"/>
            </a:lvl1pPr>
          </a:lstStyle>
          <a:p>
            <a:r>
              <a:rPr lang="en-GB" dirty="0"/>
              <a:t>WHY DID WE COLLECT/GATHER FEEDBACK?</a:t>
            </a:r>
          </a:p>
        </p:txBody>
      </p:sp>
      <p:sp>
        <p:nvSpPr>
          <p:cNvPr id="3" name="Date Placeholder 2">
            <a:extLst>
              <a:ext uri="{FF2B5EF4-FFF2-40B4-BE49-F238E27FC236}">
                <a16:creationId xmlns:a16="http://schemas.microsoft.com/office/drawing/2014/main" id="{945A937D-7374-4AA0-8691-2A4242AC0F72}"/>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4" name="Footer Placeholder 3">
            <a:extLst>
              <a:ext uri="{FF2B5EF4-FFF2-40B4-BE49-F238E27FC236}">
                <a16:creationId xmlns:a16="http://schemas.microsoft.com/office/drawing/2014/main" id="{E62C1BC5-5429-48C6-9CBB-1348507370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60DBA3-02D8-43C6-A1B1-E26596FFA77C}"/>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17647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908D-49F5-41CD-92FD-634D39C210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C22053-2D54-47B1-BFE1-EA79976EB97D}"/>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4" name="Footer Placeholder 3">
            <a:extLst>
              <a:ext uri="{FF2B5EF4-FFF2-40B4-BE49-F238E27FC236}">
                <a16:creationId xmlns:a16="http://schemas.microsoft.com/office/drawing/2014/main" id="{17CF4E4F-0F5D-4E1D-A262-FACEC47B57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66E6C4-FF7C-4FBC-8EDB-D42DD098901D}"/>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133500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5980-E5B4-4CA9-9253-2C8CEEA417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BAEE44-B13B-4AB9-B340-A72B1B8E1665}"/>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4" name="Footer Placeholder 3">
            <a:extLst>
              <a:ext uri="{FF2B5EF4-FFF2-40B4-BE49-F238E27FC236}">
                <a16:creationId xmlns:a16="http://schemas.microsoft.com/office/drawing/2014/main" id="{5E7D7C82-5EEC-4F20-8333-0397581264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13DFAB-5C35-48FC-9DAF-B683283FD54A}"/>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189987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3DAF-7DCF-4EE0-A7C8-103C22F88943}"/>
              </a:ext>
            </a:extLst>
          </p:cNvPr>
          <p:cNvSpPr>
            <a:spLocks noGrp="1"/>
          </p:cNvSpPr>
          <p:nvPr>
            <p:ph type="title" hasCustomPrompt="1"/>
          </p:nvPr>
        </p:nvSpPr>
        <p:spPr/>
        <p:txBody>
          <a:bodyPr>
            <a:normAutofit/>
          </a:bodyPr>
          <a:lstStyle>
            <a:lvl1pPr>
              <a:defRPr sz="2400"/>
            </a:lvl1pPr>
          </a:lstStyle>
          <a:p>
            <a:r>
              <a:rPr lang="en-GB" dirty="0"/>
              <a:t>WHY DID WE COLLECT/GATHER FEEDBACK?</a:t>
            </a:r>
          </a:p>
        </p:txBody>
      </p:sp>
      <p:sp>
        <p:nvSpPr>
          <p:cNvPr id="3" name="Content Placeholder 2">
            <a:extLst>
              <a:ext uri="{FF2B5EF4-FFF2-40B4-BE49-F238E27FC236}">
                <a16:creationId xmlns:a16="http://schemas.microsoft.com/office/drawing/2014/main" id="{2E94C6C8-637E-4B5E-B500-358882C3F411}"/>
              </a:ext>
            </a:extLst>
          </p:cNvPr>
          <p:cNvSpPr>
            <a:spLocks noGrp="1"/>
          </p:cNvSpPr>
          <p:nvPr>
            <p:ph idx="1" hasCustomPrompt="1"/>
          </p:nvPr>
        </p:nvSpPr>
        <p:spPr/>
        <p:txBody>
          <a:bodyPr/>
          <a:lstStyle>
            <a:lvl1pPr marL="457200" indent="-457200" algn="l">
              <a:buFont typeface="Arial" panose="020B0604020202020204" pitchFamily="34" charset="0"/>
              <a:buChar char="•"/>
              <a:defRPr baseline="0"/>
            </a:lvl1pPr>
          </a:lstStyle>
          <a:p>
            <a:r>
              <a:rPr lang="en-GB" dirty="0"/>
              <a:t>Asked by MHSPG to do comm consultation</a:t>
            </a:r>
          </a:p>
          <a:p>
            <a:r>
              <a:rPr lang="en-GB" dirty="0"/>
              <a:t>DVVAs role is to ensure that people living in Dundee can have their say in the development of the CWC. </a:t>
            </a:r>
          </a:p>
          <a:p>
            <a:r>
              <a:rPr lang="en-GB" dirty="0"/>
              <a:t>Ensure the local community has the opportunity to contribute meaningfully to on-going development of centre</a:t>
            </a:r>
          </a:p>
          <a:p>
            <a:r>
              <a:rPr lang="en-GB" dirty="0"/>
              <a:t>Inform the service specification for allocated 3</a:t>
            </a:r>
            <a:r>
              <a:rPr lang="en-GB" baseline="30000" dirty="0"/>
              <a:t>rd</a:t>
            </a:r>
            <a:r>
              <a:rPr lang="en-GB" dirty="0"/>
              <a:t> sector provider</a:t>
            </a:r>
          </a:p>
          <a:p>
            <a:r>
              <a:rPr lang="en-GB" b="1" dirty="0"/>
              <a:t>We will not be running the CWC. That will be run by whichever voluntary organisation wins the contract.</a:t>
            </a:r>
          </a:p>
          <a:p>
            <a:pPr lvl="0"/>
            <a:endParaRPr lang="en-US" dirty="0"/>
          </a:p>
        </p:txBody>
      </p:sp>
      <p:sp>
        <p:nvSpPr>
          <p:cNvPr id="4" name="Date Placeholder 3">
            <a:extLst>
              <a:ext uri="{FF2B5EF4-FFF2-40B4-BE49-F238E27FC236}">
                <a16:creationId xmlns:a16="http://schemas.microsoft.com/office/drawing/2014/main" id="{7120CE6C-E6CE-4592-8D44-4E88FE306305}"/>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40166591-4F63-4519-AACC-69E0BCC5C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FC90CC-CFB5-4052-AB2E-7C256FD1BBBF}"/>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3133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nodePh="1">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D755-A483-4883-8D54-26D3129B61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90CEE6-3636-48EC-8232-8D2BDE9E2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FA9D5A-E961-4E01-B423-3530D62A34AD}"/>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08BE4FFA-8485-4948-ACBB-27734E9F3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F2072-260E-4D30-8EE2-076CBFE12425}"/>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41456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54E-D3F0-4AF5-800A-383F7542F8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29F295-5983-4732-B804-85E7DAA5C7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584043-09A3-4D51-A652-826B99C451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0F07B3-A6DF-474C-A329-54A62386ECAD}"/>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6" name="Footer Placeholder 5">
            <a:extLst>
              <a:ext uri="{FF2B5EF4-FFF2-40B4-BE49-F238E27FC236}">
                <a16:creationId xmlns:a16="http://schemas.microsoft.com/office/drawing/2014/main" id="{12EE9C74-DB0F-4E7E-853F-4CF78AA979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E75CE-B785-47A9-BB56-A147F8135EF6}"/>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7419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CFE5-87A2-48EC-9A3D-1AA41AE16D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F31A7-5B06-4F58-B527-D090D98FD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F4261F-AF39-49BF-9676-CC4F8EDF24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077211-D40A-4BCC-B860-3DF51BE64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08CFF5-D7BC-49C6-B71C-8C9EC9630D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1D752-904F-4CB1-A759-FECED453044D}"/>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8" name="Footer Placeholder 7">
            <a:extLst>
              <a:ext uri="{FF2B5EF4-FFF2-40B4-BE49-F238E27FC236}">
                <a16:creationId xmlns:a16="http://schemas.microsoft.com/office/drawing/2014/main" id="{82CF3D5D-61B7-4313-B90F-39336F32AE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FEF694-0947-4540-8C7E-33B0877F01F5}"/>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5256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1669-C59E-4F8A-A269-8C4B6C93E3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7336DF-E36E-46F0-A643-B571BC2370D8}"/>
              </a:ext>
            </a:extLst>
          </p:cNvPr>
          <p:cNvSpPr>
            <a:spLocks noGrp="1"/>
          </p:cNvSpPr>
          <p:nvPr>
            <p:ph type="dt" sz="half" idx="10"/>
          </p:nvPr>
        </p:nvSpPr>
        <p:spPr/>
        <p:txBody>
          <a:bodyPr/>
          <a:lstStyle/>
          <a:p>
            <a:fld id="{96A60426-8581-4AF6-BB61-8F07068CD210}" type="datetimeFigureOut">
              <a:rPr lang="en-GB" smtClean="0"/>
              <a:t>10/03/2022</a:t>
            </a:fld>
            <a:endParaRPr lang="en-GB"/>
          </a:p>
        </p:txBody>
      </p:sp>
      <p:sp>
        <p:nvSpPr>
          <p:cNvPr id="4" name="Footer Placeholder 3">
            <a:extLst>
              <a:ext uri="{FF2B5EF4-FFF2-40B4-BE49-F238E27FC236}">
                <a16:creationId xmlns:a16="http://schemas.microsoft.com/office/drawing/2014/main" id="{D5FFEB75-6748-48C9-AEF0-B994480A89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2A4022-C4E2-43BE-A3DD-FE558E67F2FC}"/>
              </a:ext>
            </a:extLst>
          </p:cNvPr>
          <p:cNvSpPr>
            <a:spLocks noGrp="1"/>
          </p:cNvSpPr>
          <p:nvPr>
            <p:ph type="sldNum" sz="quarter" idx="12"/>
          </p:nvPr>
        </p:nvSpPr>
        <p:spPr/>
        <p:txBody>
          <a:bodyPr/>
          <a:lstStyle/>
          <a:p>
            <a:fld id="{0092226F-0AAA-4D85-85A1-A0A4F1CBC2FA}" type="slidenum">
              <a:rPr lang="en-GB" smtClean="0"/>
              <a:t>‹#›</a:t>
            </a:fld>
            <a:endParaRPr lang="en-GB"/>
          </a:p>
        </p:txBody>
      </p:sp>
    </p:spTree>
    <p:extLst>
      <p:ext uri="{BB962C8B-B14F-4D97-AF65-F5344CB8AC3E}">
        <p14:creationId xmlns:p14="http://schemas.microsoft.com/office/powerpoint/2010/main" val="285194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4ABA7-3023-44A9-A990-A2160F547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Community Wellbeing Centre </a:t>
            </a:r>
          </a:p>
        </p:txBody>
      </p:sp>
      <p:sp>
        <p:nvSpPr>
          <p:cNvPr id="3" name="Text Placeholder 2">
            <a:extLst>
              <a:ext uri="{FF2B5EF4-FFF2-40B4-BE49-F238E27FC236}">
                <a16:creationId xmlns:a16="http://schemas.microsoft.com/office/drawing/2014/main" id="{B6230DAD-A853-4AA4-AFAF-DD5F3B8B5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t>                        Engagement &amp; Involvement Process/Feedback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p>
          <a:p>
            <a:pPr marL="457200" marR="0" lvl="0" indent="-457200" algn="l" defTabSz="914400" rtl="0" eaLnBrk="1" fontAlgn="auto" latinLnBrk="0" hangingPunct="1">
              <a:lnSpc>
                <a:spcPct val="90000"/>
              </a:lnSpc>
              <a:spcBef>
                <a:spcPts val="1000"/>
              </a:spcBef>
              <a:spcAft>
                <a:spcPts val="0"/>
              </a:spcAft>
              <a:buClrTx/>
              <a:buSzTx/>
              <a:tabLst/>
              <a:defRPr/>
            </a:pPr>
            <a:r>
              <a:rPr lang="en-GB" sz="2800" dirty="0"/>
              <a:t>Why?</a:t>
            </a:r>
          </a:p>
          <a:p>
            <a:pPr marL="457200" marR="0" lvl="0" indent="-457200" algn="l" defTabSz="914400" rtl="0" eaLnBrk="1" fontAlgn="auto" latinLnBrk="0" hangingPunct="1">
              <a:lnSpc>
                <a:spcPct val="90000"/>
              </a:lnSpc>
              <a:spcBef>
                <a:spcPts val="1000"/>
              </a:spcBef>
              <a:spcAft>
                <a:spcPts val="0"/>
              </a:spcAft>
              <a:buClrTx/>
              <a:buSzTx/>
              <a:tabLst/>
              <a:defRPr/>
            </a:pPr>
            <a:r>
              <a:rPr lang="en-US" sz="2800" dirty="0"/>
              <a:t>W</a:t>
            </a:r>
            <a:r>
              <a:rPr lang="en-GB" sz="2800" dirty="0"/>
              <a:t>ho?</a:t>
            </a:r>
          </a:p>
          <a:p>
            <a:pPr marL="457200" marR="0" lvl="0" indent="-457200" algn="l" defTabSz="914400" rtl="0" eaLnBrk="1" fontAlgn="auto" latinLnBrk="0" hangingPunct="1">
              <a:lnSpc>
                <a:spcPct val="90000"/>
              </a:lnSpc>
              <a:spcBef>
                <a:spcPts val="1000"/>
              </a:spcBef>
              <a:spcAft>
                <a:spcPts val="0"/>
              </a:spcAft>
              <a:buClrTx/>
              <a:buSzTx/>
              <a:tabLst/>
              <a:defRPr/>
            </a:pPr>
            <a:r>
              <a:rPr lang="en-US" sz="2800" dirty="0"/>
              <a:t>H</a:t>
            </a:r>
            <a:r>
              <a:rPr lang="en-GB" sz="2800" dirty="0"/>
              <a:t>ow?</a:t>
            </a:r>
          </a:p>
          <a:p>
            <a:pPr lvl="0"/>
            <a:endParaRPr lang="en-US" dirty="0"/>
          </a:p>
        </p:txBody>
      </p:sp>
      <p:sp>
        <p:nvSpPr>
          <p:cNvPr id="4" name="Date Placeholder 3">
            <a:extLst>
              <a:ext uri="{FF2B5EF4-FFF2-40B4-BE49-F238E27FC236}">
                <a16:creationId xmlns:a16="http://schemas.microsoft.com/office/drawing/2014/main" id="{FEC9B617-0C1E-435C-BD13-FC9C4AFFF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60426-8581-4AF6-BB61-8F07068CD210}" type="datetimeFigureOut">
              <a:rPr lang="en-GB" smtClean="0"/>
              <a:t>10/03/2022</a:t>
            </a:fld>
            <a:endParaRPr lang="en-GB"/>
          </a:p>
        </p:txBody>
      </p:sp>
      <p:sp>
        <p:nvSpPr>
          <p:cNvPr id="5" name="Footer Placeholder 4">
            <a:extLst>
              <a:ext uri="{FF2B5EF4-FFF2-40B4-BE49-F238E27FC236}">
                <a16:creationId xmlns:a16="http://schemas.microsoft.com/office/drawing/2014/main" id="{7660FAF7-593D-491E-B7E6-45829E779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2E51D7-EC73-40D7-89CE-AF3C9C57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2226F-0AAA-4D85-85A1-A0A4F1CBC2FA}" type="slidenum">
              <a:rPr lang="en-GB" smtClean="0"/>
              <a:t>‹#›</a:t>
            </a:fld>
            <a:endParaRPr lang="en-GB"/>
          </a:p>
        </p:txBody>
      </p:sp>
    </p:spTree>
    <p:extLst>
      <p:ext uri="{BB962C8B-B14F-4D97-AF65-F5344CB8AC3E}">
        <p14:creationId xmlns:p14="http://schemas.microsoft.com/office/powerpoint/2010/main" val="42914088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457200" marR="0" indent="-4572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ed.ac.uk/bulletin-magazine/2020/09/22/looking-after-your-mental-health-and-wellbeing/"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C25D-23E4-4BC9-9DEB-47D958E1D5AA}"/>
              </a:ext>
            </a:extLst>
          </p:cNvPr>
          <p:cNvSpPr>
            <a:spLocks noGrp="1"/>
          </p:cNvSpPr>
          <p:nvPr>
            <p:ph type="ctrTitle"/>
          </p:nvPr>
        </p:nvSpPr>
        <p:spPr>
          <a:xfrm>
            <a:off x="1524000" y="2228295"/>
            <a:ext cx="9144000" cy="3773009"/>
          </a:xfrm>
        </p:spPr>
        <p:txBody>
          <a:bodyPr>
            <a:normAutofit/>
          </a:bodyPr>
          <a:lstStyle/>
          <a:p>
            <a:r>
              <a:rPr lang="en-US" sz="6700" b="1" dirty="0">
                <a:latin typeface="Dosis"/>
                <a:ea typeface="Verdana"/>
              </a:rPr>
              <a:t>	</a:t>
            </a:r>
            <a:endParaRPr lang="en-GB" sz="6700" b="1" dirty="0">
              <a:latin typeface="Dosis"/>
              <a:ea typeface="Verdana"/>
            </a:endParaRPr>
          </a:p>
        </p:txBody>
      </p:sp>
      <p:sp>
        <p:nvSpPr>
          <p:cNvPr id="3" name="Content Placeholder 2">
            <a:extLst>
              <a:ext uri="{FF2B5EF4-FFF2-40B4-BE49-F238E27FC236}">
                <a16:creationId xmlns:a16="http://schemas.microsoft.com/office/drawing/2014/main" id="{2CADC1CE-11D8-48D1-8E3B-31BFC06C89A1}"/>
              </a:ext>
            </a:extLst>
          </p:cNvPr>
          <p:cNvSpPr>
            <a:spLocks noGrp="1"/>
          </p:cNvSpPr>
          <p:nvPr>
            <p:ph type="subTitle" idx="1"/>
          </p:nvPr>
        </p:nvSpPr>
        <p:spPr>
          <a:xfrm>
            <a:off x="2041864" y="2610035"/>
            <a:ext cx="7927759" cy="2823100"/>
          </a:xfrm>
        </p:spPr>
        <p:txBody>
          <a:bodyPr vert="horz" lIns="91440" tIns="45720" rIns="91440" bIns="45720" rtlCol="0" anchor="t">
            <a:normAutofit fontScale="77500" lnSpcReduction="20000"/>
          </a:bodyPr>
          <a:lstStyle/>
          <a:p>
            <a:r>
              <a:rPr lang="en-GB" sz="3400" dirty="0"/>
              <a:t>Community Wellbeing Centre</a:t>
            </a:r>
            <a:endParaRPr lang="en-GB" sz="3400" b="1" dirty="0">
              <a:latin typeface="Raleway" panose="020B0503030101060003" pitchFamily="34" charset="0"/>
              <a:ea typeface="Verdana" panose="020B0604030504040204" pitchFamily="34" charset="0"/>
            </a:endParaRPr>
          </a:p>
          <a:p>
            <a:r>
              <a:rPr lang="en-GB" sz="3400" dirty="0"/>
              <a:t>Engagement &amp; Involvement Process/Feedback</a:t>
            </a:r>
          </a:p>
          <a:p>
            <a:endParaRPr lang="en-GB" sz="3400" dirty="0"/>
          </a:p>
          <a:p>
            <a:pPr marL="914400" lvl="1" indent="-457200" algn="l">
              <a:buFont typeface="Arial" panose="020B0604020202020204" pitchFamily="34" charset="0"/>
              <a:buChar char="•"/>
            </a:pPr>
            <a:r>
              <a:rPr lang="en-US" sz="3000" dirty="0"/>
              <a:t>Why?</a:t>
            </a:r>
          </a:p>
          <a:p>
            <a:pPr marL="914400" lvl="1" indent="-457200" algn="l">
              <a:buFont typeface="Arial" panose="020B0604020202020204" pitchFamily="34" charset="0"/>
              <a:buChar char="•"/>
            </a:pPr>
            <a:r>
              <a:rPr lang="en-US" sz="3000" dirty="0"/>
              <a:t>Who?</a:t>
            </a:r>
          </a:p>
          <a:p>
            <a:pPr marL="914400" lvl="1" indent="-457200" algn="l">
              <a:buFont typeface="Arial" panose="020B0604020202020204" pitchFamily="34" charset="0"/>
              <a:buChar char="•"/>
            </a:pPr>
            <a:r>
              <a:rPr lang="en-US" sz="3000" dirty="0"/>
              <a:t>How?</a:t>
            </a:r>
          </a:p>
          <a:p>
            <a:pPr marL="914400" lvl="1" indent="-457200" algn="l">
              <a:buFont typeface="Arial" panose="020B0604020202020204" pitchFamily="34" charset="0"/>
              <a:buChar char="•"/>
            </a:pPr>
            <a:r>
              <a:rPr lang="en-US" sz="3000" dirty="0"/>
              <a:t>What we learned?</a:t>
            </a:r>
          </a:p>
          <a:p>
            <a:pPr marL="914400" lvl="1" indent="-457200" algn="l">
              <a:buFont typeface="Arial" panose="020B0604020202020204" pitchFamily="34" charset="0"/>
              <a:buChar char="•"/>
            </a:pPr>
            <a:r>
              <a:rPr lang="en-US" sz="3000" dirty="0"/>
              <a:t>What next?		</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endParaRPr lang="en-US" sz="4400" dirty="0"/>
          </a:p>
        </p:txBody>
      </p:sp>
    </p:spTree>
    <p:extLst>
      <p:ext uri="{BB962C8B-B14F-4D97-AF65-F5344CB8AC3E}">
        <p14:creationId xmlns:p14="http://schemas.microsoft.com/office/powerpoint/2010/main" val="275809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4369-F6B5-46FD-8D8A-785175198100}"/>
              </a:ext>
            </a:extLst>
          </p:cNvPr>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br>
              <a:rPr lang="en-US" dirty="0">
                <a:solidFill>
                  <a:srgbClr val="0070C0"/>
                </a:solidFill>
              </a:rPr>
            </a:br>
            <a:r>
              <a:rPr lang="en-US" dirty="0">
                <a:solidFill>
                  <a:srgbClr val="0070C0"/>
                </a:solidFill>
              </a:rPr>
              <a:t>Building Space/ Physical Environment</a:t>
            </a:r>
            <a:endParaRPr lang="en-GB" dirty="0">
              <a:solidFill>
                <a:srgbClr val="0070C0"/>
              </a:solidFill>
            </a:endParaRPr>
          </a:p>
        </p:txBody>
      </p:sp>
      <p:sp>
        <p:nvSpPr>
          <p:cNvPr id="3" name="Content Placeholder 2">
            <a:extLst>
              <a:ext uri="{FF2B5EF4-FFF2-40B4-BE49-F238E27FC236}">
                <a16:creationId xmlns:a16="http://schemas.microsoft.com/office/drawing/2014/main" id="{50BD0B88-4FE5-45DE-8054-A07A35078A8A}"/>
              </a:ext>
            </a:extLst>
          </p:cNvPr>
          <p:cNvSpPr>
            <a:spLocks noGrp="1"/>
          </p:cNvSpPr>
          <p:nvPr>
            <p:ph idx="1"/>
          </p:nvPr>
        </p:nvSpPr>
        <p:spPr/>
        <p:txBody>
          <a:bodyPr/>
          <a:lstStyle/>
          <a:p>
            <a:pPr marL="0" indent="0">
              <a:buNone/>
            </a:pPr>
            <a:r>
              <a:rPr lang="en-US" dirty="0"/>
              <a:t>What should the building space or surroundings of the Centre be like? </a:t>
            </a:r>
          </a:p>
          <a:p>
            <a:pPr marL="0" indent="0">
              <a:buNone/>
            </a:pPr>
            <a:endParaRPr lang="en-GB" dirty="0"/>
          </a:p>
        </p:txBody>
      </p:sp>
      <p:pic>
        <p:nvPicPr>
          <p:cNvPr id="5" name="Graphic 4" descr="Palette">
            <a:extLst>
              <a:ext uri="{FF2B5EF4-FFF2-40B4-BE49-F238E27FC236}">
                <a16:creationId xmlns:a16="http://schemas.microsoft.com/office/drawing/2014/main" id="{8F475624-CA6A-4DF4-A520-80F0AF2AA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2018" y="2514600"/>
            <a:ext cx="914400" cy="914400"/>
          </a:xfrm>
          <a:prstGeom prst="rect">
            <a:avLst/>
          </a:prstGeom>
        </p:spPr>
      </p:pic>
      <p:pic>
        <p:nvPicPr>
          <p:cNvPr id="7" name="Graphic 6" descr="Wheelchair Access">
            <a:extLst>
              <a:ext uri="{FF2B5EF4-FFF2-40B4-BE49-F238E27FC236}">
                <a16:creationId xmlns:a16="http://schemas.microsoft.com/office/drawing/2014/main" id="{471CD07E-8FA2-4296-8BCD-5D20E1A792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2018" y="3326642"/>
            <a:ext cx="914400" cy="914400"/>
          </a:xfrm>
          <a:prstGeom prst="rect">
            <a:avLst/>
          </a:prstGeom>
        </p:spPr>
      </p:pic>
      <p:pic>
        <p:nvPicPr>
          <p:cNvPr id="9" name="Graphic 8" descr="Flowers in pot">
            <a:extLst>
              <a:ext uri="{FF2B5EF4-FFF2-40B4-BE49-F238E27FC236}">
                <a16:creationId xmlns:a16="http://schemas.microsoft.com/office/drawing/2014/main" id="{DA0B30A7-3504-484A-AEA5-11327469F7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4597" y="4486702"/>
            <a:ext cx="914400" cy="914400"/>
          </a:xfrm>
          <a:prstGeom prst="rect">
            <a:avLst/>
          </a:prstGeom>
        </p:spPr>
      </p:pic>
      <p:pic>
        <p:nvPicPr>
          <p:cNvPr id="11" name="Graphic 10" descr="Couch">
            <a:extLst>
              <a:ext uri="{FF2B5EF4-FFF2-40B4-BE49-F238E27FC236}">
                <a16:creationId xmlns:a16="http://schemas.microsoft.com/office/drawing/2014/main" id="{5428D207-4F91-4190-8023-E370C08F70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1188" y="2514600"/>
            <a:ext cx="914400" cy="914400"/>
          </a:xfrm>
          <a:prstGeom prst="rect">
            <a:avLst/>
          </a:prstGeom>
        </p:spPr>
      </p:pic>
      <p:pic>
        <p:nvPicPr>
          <p:cNvPr id="13" name="Graphic 12" descr="Tea">
            <a:extLst>
              <a:ext uri="{FF2B5EF4-FFF2-40B4-BE49-F238E27FC236}">
                <a16:creationId xmlns:a16="http://schemas.microsoft.com/office/drawing/2014/main" id="{8051AFAC-D371-440F-8ABD-16DD9B5C00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1188" y="3326642"/>
            <a:ext cx="914400" cy="914400"/>
          </a:xfrm>
          <a:prstGeom prst="rect">
            <a:avLst/>
          </a:prstGeom>
        </p:spPr>
      </p:pic>
      <p:pic>
        <p:nvPicPr>
          <p:cNvPr id="15" name="Graphic 14" descr="Deaf">
            <a:extLst>
              <a:ext uri="{FF2B5EF4-FFF2-40B4-BE49-F238E27FC236}">
                <a16:creationId xmlns:a16="http://schemas.microsoft.com/office/drawing/2014/main" id="{802259BA-19C2-43A1-8EF8-D76969CB13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21188" y="4391498"/>
            <a:ext cx="914400" cy="914400"/>
          </a:xfrm>
          <a:prstGeom prst="rect">
            <a:avLst/>
          </a:prstGeom>
        </p:spPr>
      </p:pic>
      <p:sp>
        <p:nvSpPr>
          <p:cNvPr id="16" name="TextBox 15">
            <a:extLst>
              <a:ext uri="{FF2B5EF4-FFF2-40B4-BE49-F238E27FC236}">
                <a16:creationId xmlns:a16="http://schemas.microsoft.com/office/drawing/2014/main" id="{A833C7F3-3E42-4AF1-9BAB-E63E88F0A380}"/>
              </a:ext>
            </a:extLst>
          </p:cNvPr>
          <p:cNvSpPr txBox="1"/>
          <p:nvPr/>
        </p:nvSpPr>
        <p:spPr>
          <a:xfrm>
            <a:off x="2899012" y="2787134"/>
            <a:ext cx="3309582" cy="400110"/>
          </a:xfrm>
          <a:prstGeom prst="rect">
            <a:avLst/>
          </a:prstGeom>
          <a:noFill/>
        </p:spPr>
        <p:txBody>
          <a:bodyPr wrap="square" rtlCol="0">
            <a:spAutoFit/>
          </a:bodyPr>
          <a:lstStyle/>
          <a:p>
            <a:r>
              <a:rPr lang="en-US" sz="2000" dirty="0">
                <a:solidFill>
                  <a:srgbClr val="7030A0"/>
                </a:solidFill>
              </a:rPr>
              <a:t>Warm, Art, </a:t>
            </a:r>
            <a:r>
              <a:rPr lang="en-US" sz="2000" dirty="0" err="1">
                <a:solidFill>
                  <a:srgbClr val="7030A0"/>
                </a:solidFill>
              </a:rPr>
              <a:t>Colour</a:t>
            </a:r>
            <a:r>
              <a:rPr lang="en-US" sz="2000" dirty="0">
                <a:solidFill>
                  <a:srgbClr val="7030A0"/>
                </a:solidFill>
              </a:rPr>
              <a:t> Therapist</a:t>
            </a:r>
            <a:endParaRPr lang="en-GB" sz="2000" dirty="0">
              <a:solidFill>
                <a:srgbClr val="7030A0"/>
              </a:solidFill>
            </a:endParaRPr>
          </a:p>
        </p:txBody>
      </p:sp>
      <p:sp>
        <p:nvSpPr>
          <p:cNvPr id="18" name="TextBox 17">
            <a:extLst>
              <a:ext uri="{FF2B5EF4-FFF2-40B4-BE49-F238E27FC236}">
                <a16:creationId xmlns:a16="http://schemas.microsoft.com/office/drawing/2014/main" id="{BCBEF3A2-D2DD-485B-AE9F-8674EB7D2021}"/>
              </a:ext>
            </a:extLst>
          </p:cNvPr>
          <p:cNvSpPr txBox="1"/>
          <p:nvPr/>
        </p:nvSpPr>
        <p:spPr>
          <a:xfrm>
            <a:off x="2899012" y="3670756"/>
            <a:ext cx="3309582" cy="369332"/>
          </a:xfrm>
          <a:prstGeom prst="rect">
            <a:avLst/>
          </a:prstGeom>
          <a:noFill/>
        </p:spPr>
        <p:txBody>
          <a:bodyPr wrap="square" rtlCol="0">
            <a:spAutoFit/>
          </a:bodyPr>
          <a:lstStyle/>
          <a:p>
            <a:r>
              <a:rPr lang="en-US" dirty="0">
                <a:solidFill>
                  <a:srgbClr val="7030A0"/>
                </a:solidFill>
              </a:rPr>
              <a:t>Disabled Access</a:t>
            </a:r>
            <a:endParaRPr lang="en-GB" dirty="0">
              <a:solidFill>
                <a:srgbClr val="7030A0"/>
              </a:solidFill>
            </a:endParaRPr>
          </a:p>
        </p:txBody>
      </p:sp>
      <p:sp>
        <p:nvSpPr>
          <p:cNvPr id="20" name="TextBox 19">
            <a:extLst>
              <a:ext uri="{FF2B5EF4-FFF2-40B4-BE49-F238E27FC236}">
                <a16:creationId xmlns:a16="http://schemas.microsoft.com/office/drawing/2014/main" id="{2B7F8C5F-D477-485A-BDBB-583EF4984EAF}"/>
              </a:ext>
            </a:extLst>
          </p:cNvPr>
          <p:cNvSpPr txBox="1"/>
          <p:nvPr/>
        </p:nvSpPr>
        <p:spPr>
          <a:xfrm>
            <a:off x="2899012" y="4785360"/>
            <a:ext cx="2161139" cy="646331"/>
          </a:xfrm>
          <a:prstGeom prst="rect">
            <a:avLst/>
          </a:prstGeom>
          <a:noFill/>
        </p:spPr>
        <p:txBody>
          <a:bodyPr wrap="square" rtlCol="0">
            <a:spAutoFit/>
          </a:bodyPr>
          <a:lstStyle/>
          <a:p>
            <a:r>
              <a:rPr lang="en-US" dirty="0">
                <a:solidFill>
                  <a:srgbClr val="7030A0"/>
                </a:solidFill>
              </a:rPr>
              <a:t>Plants, outdoor green space, Flowers</a:t>
            </a:r>
            <a:endParaRPr lang="en-GB" dirty="0">
              <a:solidFill>
                <a:srgbClr val="7030A0"/>
              </a:solidFill>
            </a:endParaRPr>
          </a:p>
        </p:txBody>
      </p:sp>
      <p:sp>
        <p:nvSpPr>
          <p:cNvPr id="22" name="TextBox 21">
            <a:extLst>
              <a:ext uri="{FF2B5EF4-FFF2-40B4-BE49-F238E27FC236}">
                <a16:creationId xmlns:a16="http://schemas.microsoft.com/office/drawing/2014/main" id="{974F5CE4-7B67-48EE-86A2-EF014B617A87}"/>
              </a:ext>
            </a:extLst>
          </p:cNvPr>
          <p:cNvSpPr txBox="1"/>
          <p:nvPr/>
        </p:nvSpPr>
        <p:spPr>
          <a:xfrm>
            <a:off x="7779223" y="2756356"/>
            <a:ext cx="3220873" cy="369332"/>
          </a:xfrm>
          <a:prstGeom prst="rect">
            <a:avLst/>
          </a:prstGeom>
          <a:noFill/>
        </p:spPr>
        <p:txBody>
          <a:bodyPr wrap="square" rtlCol="0">
            <a:spAutoFit/>
          </a:bodyPr>
          <a:lstStyle/>
          <a:p>
            <a:r>
              <a:rPr lang="en-US" dirty="0">
                <a:solidFill>
                  <a:srgbClr val="7030A0"/>
                </a:solidFill>
              </a:rPr>
              <a:t>Comfy seats, mixture, </a:t>
            </a:r>
            <a:r>
              <a:rPr lang="en-US" dirty="0" err="1">
                <a:solidFill>
                  <a:srgbClr val="7030A0"/>
                </a:solidFill>
              </a:rPr>
              <a:t>unclinical</a:t>
            </a:r>
            <a:endParaRPr lang="en-GB" dirty="0">
              <a:solidFill>
                <a:srgbClr val="7030A0"/>
              </a:solidFill>
            </a:endParaRPr>
          </a:p>
        </p:txBody>
      </p:sp>
      <p:sp>
        <p:nvSpPr>
          <p:cNvPr id="24" name="TextBox 23">
            <a:extLst>
              <a:ext uri="{FF2B5EF4-FFF2-40B4-BE49-F238E27FC236}">
                <a16:creationId xmlns:a16="http://schemas.microsoft.com/office/drawing/2014/main" id="{F3217E71-551F-440B-B389-12377FEC8BDE}"/>
              </a:ext>
            </a:extLst>
          </p:cNvPr>
          <p:cNvSpPr txBox="1"/>
          <p:nvPr/>
        </p:nvSpPr>
        <p:spPr>
          <a:xfrm>
            <a:off x="7929918" y="3816628"/>
            <a:ext cx="2840439" cy="646331"/>
          </a:xfrm>
          <a:prstGeom prst="rect">
            <a:avLst/>
          </a:prstGeom>
          <a:noFill/>
        </p:spPr>
        <p:txBody>
          <a:bodyPr wrap="square" rtlCol="0">
            <a:spAutoFit/>
          </a:bodyPr>
          <a:lstStyle/>
          <a:p>
            <a:r>
              <a:rPr lang="en-US" dirty="0">
                <a:solidFill>
                  <a:srgbClr val="7030A0"/>
                </a:solidFill>
              </a:rPr>
              <a:t>Café, Drinks, Snacks, café as waiting area</a:t>
            </a:r>
            <a:endParaRPr lang="en-GB" dirty="0">
              <a:solidFill>
                <a:srgbClr val="7030A0"/>
              </a:solidFill>
            </a:endParaRPr>
          </a:p>
        </p:txBody>
      </p:sp>
      <p:sp>
        <p:nvSpPr>
          <p:cNvPr id="28" name="TextBox 27">
            <a:extLst>
              <a:ext uri="{FF2B5EF4-FFF2-40B4-BE49-F238E27FC236}">
                <a16:creationId xmlns:a16="http://schemas.microsoft.com/office/drawing/2014/main" id="{B73DD5B6-171C-4DB3-A130-7FC1C533CF4F}"/>
              </a:ext>
            </a:extLst>
          </p:cNvPr>
          <p:cNvSpPr txBox="1"/>
          <p:nvPr/>
        </p:nvSpPr>
        <p:spPr>
          <a:xfrm flipH="1">
            <a:off x="7779223" y="4760831"/>
            <a:ext cx="3168556" cy="646331"/>
          </a:xfrm>
          <a:prstGeom prst="rect">
            <a:avLst/>
          </a:prstGeom>
          <a:noFill/>
        </p:spPr>
        <p:txBody>
          <a:bodyPr wrap="square" rtlCol="0">
            <a:spAutoFit/>
          </a:bodyPr>
          <a:lstStyle/>
          <a:p>
            <a:r>
              <a:rPr lang="en-US" dirty="0">
                <a:solidFill>
                  <a:srgbClr val="7030A0"/>
                </a:solidFill>
              </a:rPr>
              <a:t>Sound proof room, confidential, Private area</a:t>
            </a:r>
            <a:endParaRPr lang="en-GB" dirty="0">
              <a:solidFill>
                <a:srgbClr val="7030A0"/>
              </a:solidFill>
            </a:endParaRPr>
          </a:p>
        </p:txBody>
      </p:sp>
    </p:spTree>
    <p:extLst>
      <p:ext uri="{BB962C8B-B14F-4D97-AF65-F5344CB8AC3E}">
        <p14:creationId xmlns:p14="http://schemas.microsoft.com/office/powerpoint/2010/main" val="245446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3FCD-056A-403A-9F06-191533E2AB70}"/>
              </a:ext>
            </a:extLst>
          </p:cNvPr>
          <p:cNvSpPr>
            <a:spLocks noGrp="1"/>
          </p:cNvSpPr>
          <p:nvPr>
            <p:ph type="title"/>
          </p:nvPr>
        </p:nvSpPr>
        <p:spPr/>
        <p:txBody>
          <a:bodyPr/>
          <a:lstStyle/>
          <a:p>
            <a:br>
              <a:rPr lang="en-US" dirty="0">
                <a:solidFill>
                  <a:srgbClr val="0070C0"/>
                </a:solidFill>
              </a:rPr>
            </a:br>
            <a:br>
              <a:rPr lang="en-US" dirty="0">
                <a:solidFill>
                  <a:srgbClr val="0070C0"/>
                </a:solidFill>
              </a:rPr>
            </a:br>
            <a:r>
              <a:rPr lang="en-US" dirty="0">
                <a:solidFill>
                  <a:srgbClr val="0070C0"/>
                </a:solidFill>
              </a:rPr>
              <a:t>Building Space/ Physical Environment</a:t>
            </a:r>
            <a:endParaRPr lang="en-GB" dirty="0"/>
          </a:p>
        </p:txBody>
      </p:sp>
      <p:pic>
        <p:nvPicPr>
          <p:cNvPr id="5" name="Picture 4">
            <a:extLst>
              <a:ext uri="{FF2B5EF4-FFF2-40B4-BE49-F238E27FC236}">
                <a16:creationId xmlns:a16="http://schemas.microsoft.com/office/drawing/2014/main" id="{74EE842E-C8F8-4832-B01B-A17B5A8E0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142" y="2334610"/>
            <a:ext cx="3061932" cy="3247324"/>
          </a:xfrm>
          <a:prstGeom prst="rect">
            <a:avLst/>
          </a:prstGeom>
        </p:spPr>
      </p:pic>
      <p:sp>
        <p:nvSpPr>
          <p:cNvPr id="7" name="TextBox 6">
            <a:extLst>
              <a:ext uri="{FF2B5EF4-FFF2-40B4-BE49-F238E27FC236}">
                <a16:creationId xmlns:a16="http://schemas.microsoft.com/office/drawing/2014/main" id="{7932358A-8313-48F7-8F3F-CBE9A0C30CD3}"/>
              </a:ext>
            </a:extLst>
          </p:cNvPr>
          <p:cNvSpPr txBox="1"/>
          <p:nvPr/>
        </p:nvSpPr>
        <p:spPr>
          <a:xfrm>
            <a:off x="5841242" y="2811438"/>
            <a:ext cx="4533616" cy="1477328"/>
          </a:xfrm>
          <a:prstGeom prst="rect">
            <a:avLst/>
          </a:prstGeom>
          <a:noFill/>
        </p:spPr>
        <p:txBody>
          <a:bodyPr wrap="square" rtlCol="0">
            <a:spAutoFit/>
          </a:bodyPr>
          <a:lstStyle/>
          <a:p>
            <a:r>
              <a:rPr lang="en-US" dirty="0"/>
              <a:t>‘’The building should first and foremost be welcoming and I would suggest consulting a </a:t>
            </a:r>
            <a:r>
              <a:rPr lang="en-US" dirty="0" err="1"/>
              <a:t>colour</a:t>
            </a:r>
            <a:r>
              <a:rPr lang="en-US" dirty="0"/>
              <a:t> therapist and ensure also it is a psychologically informed environment’’ </a:t>
            </a:r>
            <a:r>
              <a:rPr lang="en-US" dirty="0">
                <a:solidFill>
                  <a:srgbClr val="FF0000"/>
                </a:solidFill>
              </a:rPr>
              <a:t>Participant theme session 2</a:t>
            </a:r>
            <a:endParaRPr lang="en-GB" dirty="0">
              <a:solidFill>
                <a:srgbClr val="FF0000"/>
              </a:solidFill>
            </a:endParaRPr>
          </a:p>
        </p:txBody>
      </p:sp>
    </p:spTree>
    <p:extLst>
      <p:ext uri="{BB962C8B-B14F-4D97-AF65-F5344CB8AC3E}">
        <p14:creationId xmlns:p14="http://schemas.microsoft.com/office/powerpoint/2010/main" val="12345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14F2-774E-43E0-8C1A-9F97D0B37EB2}"/>
              </a:ext>
            </a:extLst>
          </p:cNvPr>
          <p:cNvSpPr>
            <a:spLocks noGrp="1"/>
          </p:cNvSpPr>
          <p:nvPr>
            <p:ph type="title"/>
          </p:nvPr>
        </p:nvSpPr>
        <p:spPr/>
        <p:txBody>
          <a:bodyPr/>
          <a:lstStyle/>
          <a:p>
            <a:br>
              <a:rPr lang="en-US" dirty="0">
                <a:solidFill>
                  <a:srgbClr val="0070C0"/>
                </a:solidFill>
              </a:rPr>
            </a:br>
            <a:br>
              <a:rPr lang="en-US" dirty="0">
                <a:solidFill>
                  <a:srgbClr val="0070C0"/>
                </a:solidFill>
              </a:rPr>
            </a:br>
            <a:r>
              <a:rPr lang="en-US" dirty="0">
                <a:solidFill>
                  <a:srgbClr val="0070C0"/>
                </a:solidFill>
              </a:rPr>
              <a:t>Emotional Needs</a:t>
            </a:r>
            <a:endParaRPr lang="en-GB" dirty="0">
              <a:solidFill>
                <a:srgbClr val="0070C0"/>
              </a:solidFill>
            </a:endParaRPr>
          </a:p>
        </p:txBody>
      </p:sp>
      <p:sp>
        <p:nvSpPr>
          <p:cNvPr id="3" name="TextBox 2">
            <a:extLst>
              <a:ext uri="{FF2B5EF4-FFF2-40B4-BE49-F238E27FC236}">
                <a16:creationId xmlns:a16="http://schemas.microsoft.com/office/drawing/2014/main" id="{0BC46CD0-9705-4EB8-A691-A6B4C4F83E54}"/>
              </a:ext>
            </a:extLst>
          </p:cNvPr>
          <p:cNvSpPr txBox="1"/>
          <p:nvPr/>
        </p:nvSpPr>
        <p:spPr>
          <a:xfrm>
            <a:off x="1105469" y="2019868"/>
            <a:ext cx="9621671" cy="369332"/>
          </a:xfrm>
          <a:prstGeom prst="rect">
            <a:avLst/>
          </a:prstGeom>
          <a:noFill/>
        </p:spPr>
        <p:txBody>
          <a:bodyPr wrap="square" rtlCol="0">
            <a:spAutoFit/>
          </a:bodyPr>
          <a:lstStyle/>
          <a:p>
            <a:r>
              <a:rPr lang="en-US" dirty="0"/>
              <a:t>How should the emotional needs of the person accessing the CWC be met?</a:t>
            </a:r>
            <a:endParaRPr lang="en-GB" dirty="0"/>
          </a:p>
        </p:txBody>
      </p:sp>
      <p:sp>
        <p:nvSpPr>
          <p:cNvPr id="6" name="Rectangle: Rounded Corners 5">
            <a:extLst>
              <a:ext uri="{FF2B5EF4-FFF2-40B4-BE49-F238E27FC236}">
                <a16:creationId xmlns:a16="http://schemas.microsoft.com/office/drawing/2014/main" id="{C124C9CE-E708-47B5-96F3-B4B81E6DDB0D}"/>
              </a:ext>
            </a:extLst>
          </p:cNvPr>
          <p:cNvSpPr/>
          <p:nvPr/>
        </p:nvSpPr>
        <p:spPr>
          <a:xfrm>
            <a:off x="1446663" y="2906973"/>
            <a:ext cx="3521122" cy="11464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Walk</a:t>
            </a:r>
          </a:p>
          <a:p>
            <a:pPr algn="ctr"/>
            <a:r>
              <a:rPr lang="en-US" dirty="0">
                <a:solidFill>
                  <a:srgbClr val="00B050"/>
                </a:solidFill>
              </a:rPr>
              <a:t>Safe Space</a:t>
            </a:r>
          </a:p>
          <a:p>
            <a:pPr algn="ctr"/>
            <a:r>
              <a:rPr lang="en-US" dirty="0">
                <a:solidFill>
                  <a:srgbClr val="00B050"/>
                </a:solidFill>
              </a:rPr>
              <a:t>De-escalation</a:t>
            </a:r>
          </a:p>
          <a:p>
            <a:pPr algn="ctr"/>
            <a:r>
              <a:rPr lang="en-US" dirty="0">
                <a:solidFill>
                  <a:srgbClr val="00B050"/>
                </a:solidFill>
              </a:rPr>
              <a:t>DBI</a:t>
            </a:r>
          </a:p>
        </p:txBody>
      </p:sp>
      <p:sp>
        <p:nvSpPr>
          <p:cNvPr id="7" name="Rectangle: Rounded Corners 6">
            <a:extLst>
              <a:ext uri="{FF2B5EF4-FFF2-40B4-BE49-F238E27FC236}">
                <a16:creationId xmlns:a16="http://schemas.microsoft.com/office/drawing/2014/main" id="{48985F67-C5AF-4CBA-9B28-F30FB7CC59B9}"/>
              </a:ext>
            </a:extLst>
          </p:cNvPr>
          <p:cNvSpPr/>
          <p:nvPr/>
        </p:nvSpPr>
        <p:spPr>
          <a:xfrm>
            <a:off x="5813945" y="2906973"/>
            <a:ext cx="3521121" cy="10304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Variety People</a:t>
            </a:r>
          </a:p>
          <a:p>
            <a:pPr algn="ctr"/>
            <a:r>
              <a:rPr lang="en-US" dirty="0">
                <a:solidFill>
                  <a:srgbClr val="00B050"/>
                </a:solidFill>
              </a:rPr>
              <a:t>Solution focused</a:t>
            </a:r>
          </a:p>
          <a:p>
            <a:pPr algn="ctr"/>
            <a:r>
              <a:rPr lang="en-US" dirty="0">
                <a:solidFill>
                  <a:srgbClr val="00B050"/>
                </a:solidFill>
              </a:rPr>
              <a:t>Consider children</a:t>
            </a:r>
          </a:p>
          <a:p>
            <a:pPr algn="ctr"/>
            <a:r>
              <a:rPr lang="en-US" dirty="0">
                <a:solidFill>
                  <a:srgbClr val="00B050"/>
                </a:solidFill>
              </a:rPr>
              <a:t>Needs Based</a:t>
            </a:r>
            <a:endParaRPr lang="en-GB" dirty="0">
              <a:solidFill>
                <a:srgbClr val="00B050"/>
              </a:solidFill>
            </a:endParaRPr>
          </a:p>
        </p:txBody>
      </p:sp>
      <p:sp>
        <p:nvSpPr>
          <p:cNvPr id="8" name="Rectangle: Rounded Corners 7">
            <a:extLst>
              <a:ext uri="{FF2B5EF4-FFF2-40B4-BE49-F238E27FC236}">
                <a16:creationId xmlns:a16="http://schemas.microsoft.com/office/drawing/2014/main" id="{E141DB73-ED9F-40EA-B3D5-EA3EF4C29C55}"/>
              </a:ext>
            </a:extLst>
          </p:cNvPr>
          <p:cNvSpPr/>
          <p:nvPr/>
        </p:nvSpPr>
        <p:spPr>
          <a:xfrm>
            <a:off x="1446663" y="4571158"/>
            <a:ext cx="3521122" cy="10099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Access to Dr </a:t>
            </a:r>
          </a:p>
          <a:p>
            <a:pPr algn="ctr"/>
            <a:r>
              <a:rPr lang="en-US" dirty="0">
                <a:solidFill>
                  <a:srgbClr val="00B050"/>
                </a:solidFill>
              </a:rPr>
              <a:t>Access to medication</a:t>
            </a:r>
          </a:p>
          <a:p>
            <a:pPr algn="ctr"/>
            <a:r>
              <a:rPr lang="en-US" dirty="0">
                <a:solidFill>
                  <a:srgbClr val="00B050"/>
                </a:solidFill>
              </a:rPr>
              <a:t>Communication solutions</a:t>
            </a:r>
          </a:p>
          <a:p>
            <a:pPr algn="ctr"/>
            <a:r>
              <a:rPr lang="en-US" dirty="0">
                <a:solidFill>
                  <a:srgbClr val="00B050"/>
                </a:solidFill>
              </a:rPr>
              <a:t>Active Listening</a:t>
            </a:r>
            <a:endParaRPr lang="en-GB" dirty="0">
              <a:solidFill>
                <a:srgbClr val="00B050"/>
              </a:solidFill>
            </a:endParaRPr>
          </a:p>
        </p:txBody>
      </p:sp>
      <p:sp>
        <p:nvSpPr>
          <p:cNvPr id="9" name="TextBox 8">
            <a:extLst>
              <a:ext uri="{FF2B5EF4-FFF2-40B4-BE49-F238E27FC236}">
                <a16:creationId xmlns:a16="http://schemas.microsoft.com/office/drawing/2014/main" id="{AEEF5A03-3FB6-4EC9-884A-9844DD0456EA}"/>
              </a:ext>
            </a:extLst>
          </p:cNvPr>
          <p:cNvSpPr txBox="1"/>
          <p:nvPr/>
        </p:nvSpPr>
        <p:spPr>
          <a:xfrm>
            <a:off x="5653548" y="4571157"/>
            <a:ext cx="4463846" cy="1754326"/>
          </a:xfrm>
          <a:prstGeom prst="rect">
            <a:avLst/>
          </a:prstGeom>
          <a:noFill/>
        </p:spPr>
        <p:txBody>
          <a:bodyPr wrap="square" rtlCol="0">
            <a:spAutoFit/>
          </a:bodyPr>
          <a:lstStyle/>
          <a:p>
            <a:r>
              <a:rPr lang="en-US" dirty="0"/>
              <a:t>‘’There has to be a variety of support it is not one size fits all. People hate having to repeat themselves to lots of different people consistency of staff is important. It needs to be person </a:t>
            </a:r>
            <a:r>
              <a:rPr lang="en-US" dirty="0" err="1"/>
              <a:t>centred</a:t>
            </a:r>
            <a:r>
              <a:rPr lang="en-US" dirty="0">
                <a:solidFill>
                  <a:srgbClr val="FF0000"/>
                </a:solidFill>
              </a:rPr>
              <a:t>’’ Participant themed session 2</a:t>
            </a:r>
            <a:endParaRPr lang="en-GB" dirty="0">
              <a:solidFill>
                <a:srgbClr val="FF0000"/>
              </a:solidFill>
            </a:endParaRPr>
          </a:p>
        </p:txBody>
      </p:sp>
    </p:spTree>
    <p:extLst>
      <p:ext uri="{BB962C8B-B14F-4D97-AF65-F5344CB8AC3E}">
        <p14:creationId xmlns:p14="http://schemas.microsoft.com/office/powerpoint/2010/main" val="14568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A7A1-AEB2-4132-B660-14970BAED65D}"/>
              </a:ext>
            </a:extLst>
          </p:cNvPr>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br>
              <a:rPr lang="en-US" dirty="0">
                <a:solidFill>
                  <a:srgbClr val="0070C0"/>
                </a:solidFill>
              </a:rPr>
            </a:br>
            <a:r>
              <a:rPr lang="en-US" dirty="0">
                <a:solidFill>
                  <a:srgbClr val="0070C0"/>
                </a:solidFill>
              </a:rPr>
              <a:t>Families and </a:t>
            </a:r>
            <a:r>
              <a:rPr lang="en-US" dirty="0" err="1">
                <a:solidFill>
                  <a:srgbClr val="0070C0"/>
                </a:solidFill>
              </a:rPr>
              <a:t>Carers</a:t>
            </a:r>
            <a:endParaRPr lang="en-GB" dirty="0">
              <a:solidFill>
                <a:srgbClr val="0070C0"/>
              </a:solidFill>
            </a:endParaRPr>
          </a:p>
        </p:txBody>
      </p:sp>
      <p:sp>
        <p:nvSpPr>
          <p:cNvPr id="4" name="TextBox 3">
            <a:extLst>
              <a:ext uri="{FF2B5EF4-FFF2-40B4-BE49-F238E27FC236}">
                <a16:creationId xmlns:a16="http://schemas.microsoft.com/office/drawing/2014/main" id="{D32A974A-003D-4F94-B484-544BC4E878A4}"/>
              </a:ext>
            </a:extLst>
          </p:cNvPr>
          <p:cNvSpPr txBox="1"/>
          <p:nvPr/>
        </p:nvSpPr>
        <p:spPr>
          <a:xfrm>
            <a:off x="1002890" y="1933333"/>
            <a:ext cx="8514736" cy="646331"/>
          </a:xfrm>
          <a:prstGeom prst="rect">
            <a:avLst/>
          </a:prstGeom>
          <a:noFill/>
        </p:spPr>
        <p:txBody>
          <a:bodyPr wrap="square" rtlCol="0">
            <a:spAutoFit/>
          </a:bodyPr>
          <a:lstStyle/>
          <a:p>
            <a:pPr lvl="0"/>
            <a:r>
              <a:rPr lang="en-US"/>
              <a:t>How can the CWC support the needs of families and carers?</a:t>
            </a:r>
            <a:endParaRPr lang="en-GB"/>
          </a:p>
          <a:p>
            <a:r>
              <a:rPr lang="en-US"/>
              <a:t> </a:t>
            </a:r>
            <a:endParaRPr lang="en-GB"/>
          </a:p>
        </p:txBody>
      </p:sp>
      <p:graphicFrame>
        <p:nvGraphicFramePr>
          <p:cNvPr id="5" name="Diagram 4">
            <a:extLst>
              <a:ext uri="{FF2B5EF4-FFF2-40B4-BE49-F238E27FC236}">
                <a16:creationId xmlns:a16="http://schemas.microsoft.com/office/drawing/2014/main" id="{54DA63DA-F079-41DF-8647-D9433E2F6C02}"/>
              </a:ext>
            </a:extLst>
          </p:cNvPr>
          <p:cNvGraphicFramePr/>
          <p:nvPr>
            <p:extLst>
              <p:ext uri="{D42A27DB-BD31-4B8C-83A1-F6EECF244321}">
                <p14:modId xmlns:p14="http://schemas.microsoft.com/office/powerpoint/2010/main" val="3812414871"/>
              </p:ext>
            </p:extLst>
          </p:nvPr>
        </p:nvGraphicFramePr>
        <p:xfrm>
          <a:off x="838200" y="1816543"/>
          <a:ext cx="8331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408FC1E-3C3C-4646-AC27-EE789848F13F}"/>
              </a:ext>
            </a:extLst>
          </p:cNvPr>
          <p:cNvSpPr txBox="1"/>
          <p:nvPr/>
        </p:nvSpPr>
        <p:spPr>
          <a:xfrm>
            <a:off x="8829367" y="2276163"/>
            <a:ext cx="2998839" cy="4524315"/>
          </a:xfrm>
          <a:prstGeom prst="rect">
            <a:avLst/>
          </a:prstGeom>
          <a:noFill/>
        </p:spPr>
        <p:txBody>
          <a:bodyPr wrap="square" rtlCol="0">
            <a:spAutoFit/>
          </a:bodyPr>
          <a:lstStyle/>
          <a:p>
            <a:r>
              <a:rPr lang="en-US" dirty="0"/>
              <a:t>‘’The family member or </a:t>
            </a:r>
            <a:r>
              <a:rPr lang="en-US" dirty="0" err="1"/>
              <a:t>carer</a:t>
            </a:r>
            <a:r>
              <a:rPr lang="en-US" dirty="0"/>
              <a:t> should be involved, informed and supported from the start. Involving the </a:t>
            </a:r>
            <a:r>
              <a:rPr lang="en-US" dirty="0" err="1"/>
              <a:t>carer</a:t>
            </a:r>
            <a:r>
              <a:rPr lang="en-US" dirty="0"/>
              <a:t> in the assessment gives a holistic view. So the outcomes would be better. Running workshops on how to live with someone with a mental health condition or poor mental wellbeing. Often the family member or </a:t>
            </a:r>
            <a:r>
              <a:rPr lang="en-US" dirty="0" err="1"/>
              <a:t>carer</a:t>
            </a:r>
            <a:r>
              <a:rPr lang="en-US" dirty="0"/>
              <a:t> ends up with their own  mental health issues because they have no support’’ </a:t>
            </a:r>
            <a:r>
              <a:rPr lang="en-US" dirty="0">
                <a:solidFill>
                  <a:srgbClr val="FF0000"/>
                </a:solidFill>
              </a:rPr>
              <a:t>Participant themed session 2</a:t>
            </a:r>
            <a:endParaRPr lang="en-GB" dirty="0">
              <a:solidFill>
                <a:srgbClr val="FF0000"/>
              </a:solidFill>
            </a:endParaRPr>
          </a:p>
        </p:txBody>
      </p:sp>
    </p:spTree>
    <p:extLst>
      <p:ext uri="{BB962C8B-B14F-4D97-AF65-F5344CB8AC3E}">
        <p14:creationId xmlns:p14="http://schemas.microsoft.com/office/powerpoint/2010/main" val="310819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C4B2-55C2-42D8-A22F-1597F79F787B}"/>
              </a:ext>
            </a:extLst>
          </p:cNvPr>
          <p:cNvSpPr>
            <a:spLocks noGrp="1"/>
          </p:cNvSpPr>
          <p:nvPr>
            <p:ph type="title"/>
          </p:nvPr>
        </p:nvSpPr>
        <p:spPr/>
        <p:txBody>
          <a:bodyPr>
            <a:normAutofit fontScale="90000"/>
          </a:bodyPr>
          <a:lstStyle/>
          <a:p>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br>
              <a:rPr lang="en-US" sz="3600" dirty="0">
                <a:solidFill>
                  <a:srgbClr val="0070C0"/>
                </a:solidFill>
              </a:rPr>
            </a:br>
            <a:r>
              <a:rPr lang="en-US" sz="3600" dirty="0">
                <a:solidFill>
                  <a:srgbClr val="0070C0"/>
                </a:solidFill>
              </a:rPr>
              <a:t>What Next?</a:t>
            </a:r>
            <a:endParaRPr lang="en-GB" sz="3600" dirty="0">
              <a:solidFill>
                <a:srgbClr val="0070C0"/>
              </a:solidFill>
            </a:endParaRPr>
          </a:p>
        </p:txBody>
      </p:sp>
      <p:pic>
        <p:nvPicPr>
          <p:cNvPr id="10" name="Picture 9">
            <a:extLst>
              <a:ext uri="{FF2B5EF4-FFF2-40B4-BE49-F238E27FC236}">
                <a16:creationId xmlns:a16="http://schemas.microsoft.com/office/drawing/2014/main" id="{3AAD64DC-B743-4B34-ABC2-B36F209492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3897" y="3152320"/>
            <a:ext cx="6096000" cy="2401824"/>
          </a:xfrm>
          <a:prstGeom prst="rect">
            <a:avLst/>
          </a:prstGeom>
        </p:spPr>
      </p:pic>
      <p:sp>
        <p:nvSpPr>
          <p:cNvPr id="11" name="TextBox 10">
            <a:extLst>
              <a:ext uri="{FF2B5EF4-FFF2-40B4-BE49-F238E27FC236}">
                <a16:creationId xmlns:a16="http://schemas.microsoft.com/office/drawing/2014/main" id="{7B40ED62-BD3F-43A7-9928-EAB55FA96D34}"/>
              </a:ext>
            </a:extLst>
          </p:cNvPr>
          <p:cNvSpPr txBox="1"/>
          <p:nvPr/>
        </p:nvSpPr>
        <p:spPr>
          <a:xfrm>
            <a:off x="943897" y="5554144"/>
            <a:ext cx="6096000" cy="230832"/>
          </a:xfrm>
          <a:prstGeom prst="rect">
            <a:avLst/>
          </a:prstGeom>
          <a:noFill/>
        </p:spPr>
        <p:txBody>
          <a:bodyPr wrap="square" rtlCol="0">
            <a:spAutoFit/>
          </a:bodyPr>
          <a:lstStyle/>
          <a:p>
            <a:r>
              <a:rPr lang="en-GB" sz="900">
                <a:hlinkClick r:id="rId3" tooltip="https://blogs.ed.ac.uk/bulletin-magazine/2020/09/22/looking-after-your-mental-health-and-wellbeing/"/>
              </a:rPr>
              <a:t>This Photo</a:t>
            </a:r>
            <a:r>
              <a:rPr lang="en-GB" sz="900"/>
              <a:t> by Unknown Author is licensed under </a:t>
            </a:r>
            <a:r>
              <a:rPr lang="en-GB" sz="900">
                <a:hlinkClick r:id="rId4" tooltip="https://creativecommons.org/licenses/by/3.0/"/>
              </a:rPr>
              <a:t>CC BY</a:t>
            </a:r>
            <a:endParaRPr lang="en-GB" sz="900"/>
          </a:p>
        </p:txBody>
      </p:sp>
      <p:sp>
        <p:nvSpPr>
          <p:cNvPr id="15" name="TextBox 14">
            <a:extLst>
              <a:ext uri="{FF2B5EF4-FFF2-40B4-BE49-F238E27FC236}">
                <a16:creationId xmlns:a16="http://schemas.microsoft.com/office/drawing/2014/main" id="{B881C326-32C0-418D-BB3E-918848137E64}"/>
              </a:ext>
            </a:extLst>
          </p:cNvPr>
          <p:cNvSpPr txBox="1"/>
          <p:nvPr/>
        </p:nvSpPr>
        <p:spPr>
          <a:xfrm>
            <a:off x="7502013" y="3152320"/>
            <a:ext cx="3116826" cy="646331"/>
          </a:xfrm>
          <a:prstGeom prst="rect">
            <a:avLst/>
          </a:prstGeom>
          <a:noFill/>
        </p:spPr>
        <p:txBody>
          <a:bodyPr wrap="square" rtlCol="0">
            <a:spAutoFit/>
          </a:bodyPr>
          <a:lstStyle/>
          <a:p>
            <a:r>
              <a:rPr lang="en-US" dirty="0">
                <a:solidFill>
                  <a:srgbClr val="00B050"/>
                </a:solidFill>
              </a:rPr>
              <a:t>Thank you to everyone who has been involved!! </a:t>
            </a:r>
            <a:endParaRPr lang="en-GB" dirty="0">
              <a:solidFill>
                <a:srgbClr val="00B050"/>
              </a:solidFill>
            </a:endParaRPr>
          </a:p>
        </p:txBody>
      </p:sp>
    </p:spTree>
    <p:extLst>
      <p:ext uri="{BB962C8B-B14F-4D97-AF65-F5344CB8AC3E}">
        <p14:creationId xmlns:p14="http://schemas.microsoft.com/office/powerpoint/2010/main" val="53010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B670-58BA-494E-8324-6FFDA42B5FC8}"/>
              </a:ext>
            </a:extLst>
          </p:cNvPr>
          <p:cNvSpPr>
            <a:spLocks noGrp="1"/>
          </p:cNvSpPr>
          <p:nvPr>
            <p:ph type="ctrTitle"/>
          </p:nvPr>
        </p:nvSpPr>
        <p:spPr>
          <a:xfrm>
            <a:off x="1524000" y="450010"/>
            <a:ext cx="9144000" cy="2387600"/>
          </a:xfrm>
        </p:spPr>
        <p:txBody>
          <a:bodyPr>
            <a:normAutofit/>
          </a:bodyPr>
          <a:lstStyle/>
          <a:p>
            <a:r>
              <a:rPr lang="en-GB" sz="3200" b="0" dirty="0"/>
              <a:t>WHY DID WE COLLECT/GATHER FEEDBACK?</a:t>
            </a:r>
            <a:endParaRPr lang="en-GB" sz="3200" b="0" dirty="0">
              <a:latin typeface="Dosis"/>
              <a:ea typeface="Verdana"/>
            </a:endParaRPr>
          </a:p>
        </p:txBody>
      </p:sp>
      <p:sp>
        <p:nvSpPr>
          <p:cNvPr id="3" name="Subtitle 2">
            <a:extLst>
              <a:ext uri="{FF2B5EF4-FFF2-40B4-BE49-F238E27FC236}">
                <a16:creationId xmlns:a16="http://schemas.microsoft.com/office/drawing/2014/main" id="{848CE564-B0D3-45C8-86AC-B5EEB9814C13}"/>
              </a:ext>
            </a:extLst>
          </p:cNvPr>
          <p:cNvSpPr>
            <a:spLocks noGrp="1"/>
          </p:cNvSpPr>
          <p:nvPr>
            <p:ph type="subTitle" idx="1"/>
          </p:nvPr>
        </p:nvSpPr>
        <p:spPr>
          <a:xfrm>
            <a:off x="1524000" y="3162767"/>
            <a:ext cx="9144000" cy="3072185"/>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US" dirty="0"/>
              <a:t>Through DVVA 3</a:t>
            </a:r>
            <a:r>
              <a:rPr lang="en-US" baseline="30000" dirty="0"/>
              <a:t>rd</a:t>
            </a:r>
            <a:r>
              <a:rPr lang="en-US" dirty="0"/>
              <a:t> sector involvement in MHSPG/ CUC Pathways were tasked with leading on the city wide engagement and involvement through a stakeholder group.</a:t>
            </a:r>
            <a:endParaRPr lang="en-GB" dirty="0"/>
          </a:p>
          <a:p>
            <a:pPr marL="342900" indent="-342900" algn="l">
              <a:buFont typeface="Arial" panose="020B0604020202020204" pitchFamily="34" charset="0"/>
              <a:buChar char="•"/>
            </a:pPr>
            <a:r>
              <a:rPr lang="en-GB" dirty="0"/>
              <a:t>DVVAs role is to ensure that people living in Dundee can have their say in the development of the CWC. </a:t>
            </a:r>
          </a:p>
          <a:p>
            <a:pPr marL="342900" indent="-342900" algn="l">
              <a:buFont typeface="Arial" panose="020B0604020202020204" pitchFamily="34" charset="0"/>
              <a:buChar char="•"/>
            </a:pPr>
            <a:r>
              <a:rPr lang="en-GB" dirty="0"/>
              <a:t>Ensure the local community has the opportunity to contribute meaningfully to on-going development of centre</a:t>
            </a:r>
          </a:p>
          <a:p>
            <a:pPr marL="342900" indent="-342900" algn="l">
              <a:buFont typeface="Arial" panose="020B0604020202020204" pitchFamily="34" charset="0"/>
              <a:buChar char="•"/>
            </a:pPr>
            <a:r>
              <a:rPr lang="en-GB" dirty="0"/>
              <a:t>Inform the service specification for allocated 3</a:t>
            </a:r>
            <a:r>
              <a:rPr lang="en-GB" baseline="30000" dirty="0"/>
              <a:t>rd</a:t>
            </a:r>
            <a:r>
              <a:rPr lang="en-GB" dirty="0"/>
              <a:t> sector provider</a:t>
            </a:r>
          </a:p>
          <a:p>
            <a:pPr marL="342900" indent="-342900" algn="l">
              <a:buFont typeface="Arial" panose="020B0604020202020204" pitchFamily="34" charset="0"/>
              <a:buChar char="•"/>
            </a:pPr>
            <a:r>
              <a:rPr lang="en-GB" b="1" dirty="0"/>
              <a:t>We will not be running the CWC. That will be run by whichever voluntary organisation wins the contract.</a:t>
            </a:r>
          </a:p>
          <a:p>
            <a:pPr marL="342900" indent="-342900" algn="l">
              <a:buFont typeface="Wingdings" panose="05000000000000000000" pitchFamily="2" charset="2"/>
              <a:buChar char="§"/>
            </a:pPr>
            <a:endParaRPr lang="en-GB" dirty="0">
              <a:latin typeface="Raleway" panose="020B0503030101060003" pitchFamily="34" charset="0"/>
              <a:ea typeface="Verdana" panose="020B0604030504040204" pitchFamily="34" charset="0"/>
            </a:endParaRPr>
          </a:p>
        </p:txBody>
      </p:sp>
    </p:spTree>
    <p:extLst>
      <p:ext uri="{BB962C8B-B14F-4D97-AF65-F5344CB8AC3E}">
        <p14:creationId xmlns:p14="http://schemas.microsoft.com/office/powerpoint/2010/main" val="131085712"/>
      </p:ext>
    </p:extLst>
  </p:cSld>
  <p:clrMapOvr>
    <a:masterClrMapping/>
  </p:clrMapOvr>
  <mc:AlternateContent xmlns:mc="http://schemas.openxmlformats.org/markup-compatibility/2006" xmlns:p14="http://schemas.microsoft.com/office/powerpoint/2010/main">
    <mc:Choice Requires="p14">
      <p:transition spd="slow" p14:dur="2000" advTm="170109"/>
    </mc:Choice>
    <mc:Fallback xmlns="">
      <p:transition spd="slow" advTm="1701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D5B2-3535-4BB5-9029-5844C96EB871}"/>
              </a:ext>
            </a:extLst>
          </p:cNvPr>
          <p:cNvSpPr>
            <a:spLocks noGrp="1"/>
          </p:cNvSpPr>
          <p:nvPr>
            <p:ph type="ctrTitle"/>
          </p:nvPr>
        </p:nvSpPr>
        <p:spPr>
          <a:xfrm>
            <a:off x="1524000" y="1818690"/>
            <a:ext cx="9144000" cy="740130"/>
          </a:xfrm>
        </p:spPr>
        <p:txBody>
          <a:bodyPr>
            <a:normAutofit/>
          </a:bodyPr>
          <a:lstStyle/>
          <a:p>
            <a:r>
              <a:rPr lang="en-US" sz="3200" b="0" dirty="0"/>
              <a:t>Who gave us their ideas?</a:t>
            </a:r>
            <a:endParaRPr lang="en-GB" sz="3200" b="0" dirty="0"/>
          </a:p>
        </p:txBody>
      </p:sp>
      <p:sp>
        <p:nvSpPr>
          <p:cNvPr id="3" name="Subtitle 2">
            <a:extLst>
              <a:ext uri="{FF2B5EF4-FFF2-40B4-BE49-F238E27FC236}">
                <a16:creationId xmlns:a16="http://schemas.microsoft.com/office/drawing/2014/main" id="{9C691C2F-32C5-43F7-9D3E-C96D13E4310C}"/>
              </a:ext>
            </a:extLst>
          </p:cNvPr>
          <p:cNvSpPr>
            <a:spLocks noGrp="1"/>
          </p:cNvSpPr>
          <p:nvPr>
            <p:ph type="subTitle" idx="1"/>
          </p:nvPr>
        </p:nvSpPr>
        <p:spPr>
          <a:xfrm>
            <a:off x="1524000" y="3193665"/>
            <a:ext cx="9144000" cy="2585698"/>
          </a:xfrm>
        </p:spPr>
        <p:txBody>
          <a:bodyPr>
            <a:noAutofit/>
          </a:bodyPr>
          <a:lstStyle/>
          <a:p>
            <a:pPr marL="342900" indent="-342900" algn="l">
              <a:buFont typeface="Arial" panose="020B0604020202020204" pitchFamily="34" charset="0"/>
              <a:buChar char="•"/>
            </a:pPr>
            <a:r>
              <a:rPr lang="en-US" sz="1800" dirty="0"/>
              <a:t>Local People in East and West </a:t>
            </a:r>
          </a:p>
          <a:p>
            <a:pPr marL="342900" indent="-342900" algn="l">
              <a:buFont typeface="Arial" panose="020B0604020202020204" pitchFamily="34" charset="0"/>
              <a:buChar char="•"/>
            </a:pPr>
            <a:r>
              <a:rPr lang="en-US" sz="1800" dirty="0"/>
              <a:t>Third Sector Service Providers</a:t>
            </a:r>
          </a:p>
          <a:p>
            <a:pPr marL="342900" indent="-342900" algn="l">
              <a:buFont typeface="Arial" panose="020B0604020202020204" pitchFamily="34" charset="0"/>
              <a:buChar char="•"/>
            </a:pPr>
            <a:r>
              <a:rPr lang="en-US" sz="1800" dirty="0"/>
              <a:t>DVVA DHMN and Mental Wealth Academy</a:t>
            </a:r>
          </a:p>
          <a:p>
            <a:pPr marL="342900" indent="-342900" algn="l">
              <a:buFont typeface="Arial" panose="020B0604020202020204" pitchFamily="34" charset="0"/>
              <a:buChar char="•"/>
            </a:pPr>
            <a:r>
              <a:rPr lang="en-US" sz="1800" dirty="0"/>
              <a:t>NHS Health and Wellbeing Networks</a:t>
            </a:r>
          </a:p>
          <a:p>
            <a:pPr marL="342900" indent="-342900" algn="l">
              <a:buFont typeface="Arial" panose="020B0604020202020204" pitchFamily="34" charset="0"/>
              <a:buChar char="•"/>
            </a:pPr>
            <a:r>
              <a:rPr lang="en-US" sz="1800" dirty="0"/>
              <a:t>Community Health Inequalities Team networks</a:t>
            </a:r>
          </a:p>
          <a:p>
            <a:pPr marL="342900" indent="-342900" algn="l">
              <a:buFont typeface="Arial" panose="020B0604020202020204" pitchFamily="34" charset="0"/>
              <a:buChar char="•"/>
            </a:pPr>
            <a:r>
              <a:rPr lang="en-US" sz="1800" dirty="0"/>
              <a:t>Themed sessions  68 participants</a:t>
            </a:r>
            <a:endParaRPr lang="en-GB" sz="1800" dirty="0"/>
          </a:p>
        </p:txBody>
      </p:sp>
    </p:spTree>
    <p:extLst>
      <p:ext uri="{BB962C8B-B14F-4D97-AF65-F5344CB8AC3E}">
        <p14:creationId xmlns:p14="http://schemas.microsoft.com/office/powerpoint/2010/main" val="350672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23320-00EE-4BEA-9531-D1DA95F3745A}"/>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HOW DID WE DO THIS?</a:t>
            </a:r>
            <a:endParaRPr lang="en-GB" dirty="0"/>
          </a:p>
        </p:txBody>
      </p:sp>
      <p:sp>
        <p:nvSpPr>
          <p:cNvPr id="3" name="Content Placeholder 2">
            <a:extLst>
              <a:ext uri="{FF2B5EF4-FFF2-40B4-BE49-F238E27FC236}">
                <a16:creationId xmlns:a16="http://schemas.microsoft.com/office/drawing/2014/main" id="{95200DDE-4D86-4592-A32E-85853AB1A32A}"/>
              </a:ext>
            </a:extLst>
          </p:cNvPr>
          <p:cNvSpPr>
            <a:spLocks noGrp="1"/>
          </p:cNvSpPr>
          <p:nvPr>
            <p:ph idx="1"/>
          </p:nvPr>
        </p:nvSpPr>
        <p:spPr/>
        <p:txBody>
          <a:bodyPr/>
          <a:lstStyle/>
          <a:p>
            <a:pPr marL="0" indent="0">
              <a:buNone/>
            </a:pPr>
            <a:endParaRPr lang="en-GB" sz="2400" dirty="0"/>
          </a:p>
          <a:p>
            <a:r>
              <a:rPr lang="en-GB" sz="2400" dirty="0"/>
              <a:t>Facilitating the stakeholder group which is the focal point for engagement</a:t>
            </a:r>
          </a:p>
          <a:p>
            <a:r>
              <a:rPr lang="en-US" sz="2400" dirty="0"/>
              <a:t>Fully inclusive approach</a:t>
            </a:r>
            <a:endParaRPr lang="en-GB" sz="2400" dirty="0"/>
          </a:p>
          <a:p>
            <a:r>
              <a:rPr lang="en-GB" sz="2400" dirty="0"/>
              <a:t>Coordinating survey monkey questionnaire for wide distribution</a:t>
            </a:r>
          </a:p>
          <a:p>
            <a:r>
              <a:rPr lang="en-GB" sz="2400" dirty="0"/>
              <a:t>Facilitating themed online sessions for open dialogue &amp; discussion</a:t>
            </a:r>
          </a:p>
          <a:p>
            <a:r>
              <a:rPr lang="en-US" sz="2400" dirty="0"/>
              <a:t>F</a:t>
            </a:r>
            <a:r>
              <a:rPr lang="en-GB" sz="2400" dirty="0" err="1"/>
              <a:t>acilitated</a:t>
            </a:r>
            <a:r>
              <a:rPr lang="en-GB" sz="2400" dirty="0"/>
              <a:t> and advised on conversations café’s</a:t>
            </a:r>
          </a:p>
          <a:p>
            <a:r>
              <a:rPr lang="en-US" sz="2400" dirty="0"/>
              <a:t>D</a:t>
            </a:r>
            <a:r>
              <a:rPr lang="en-GB" sz="2400" dirty="0"/>
              <a:t>VVA Website</a:t>
            </a:r>
          </a:p>
          <a:p>
            <a:endParaRPr lang="en-GB" dirty="0"/>
          </a:p>
        </p:txBody>
      </p:sp>
    </p:spTree>
    <p:extLst>
      <p:ext uri="{BB962C8B-B14F-4D97-AF65-F5344CB8AC3E}">
        <p14:creationId xmlns:p14="http://schemas.microsoft.com/office/powerpoint/2010/main" val="162103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C743-2E44-4FB6-BF7E-7853F46660DA}"/>
              </a:ext>
            </a:extLst>
          </p:cNvPr>
          <p:cNvSpPr>
            <a:spLocks noGrp="1"/>
          </p:cNvSpPr>
          <p:nvPr>
            <p:ph type="title"/>
          </p:nvPr>
        </p:nvSpPr>
        <p:spPr/>
        <p:txBody>
          <a:bodyPr>
            <a:normAutofit fontScale="90000"/>
          </a:bodyPr>
          <a:lstStyle/>
          <a:p>
            <a:br>
              <a:rPr lang="en-US" dirty="0"/>
            </a:br>
            <a:br>
              <a:rPr lang="en-US" dirty="0"/>
            </a:br>
            <a:br>
              <a:rPr lang="en-US" dirty="0"/>
            </a:br>
            <a:endParaRPr lang="en-GB" dirty="0"/>
          </a:p>
        </p:txBody>
      </p:sp>
      <p:pic>
        <p:nvPicPr>
          <p:cNvPr id="2050" name="Picture 2" descr="https://ukc-powerpoint.officeapps.live.com/pods/GetClipboardImage.ashx?Id=dc693d81-1384-40f3-80bb-d0d3f39b79d0&amp;DC=GUK3&amp;pkey=6be5fb9c-fe68-49d9-bf2c-c324045a53d8&amp;wdwaccluster=GUK3">
            <a:extLst>
              <a:ext uri="{FF2B5EF4-FFF2-40B4-BE49-F238E27FC236}">
                <a16:creationId xmlns:a16="http://schemas.microsoft.com/office/drawing/2014/main" id="{52DECE49-3525-4800-B595-DE44A512E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05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63F6-D015-4D4B-87C1-87EDF3FBDE4F}"/>
              </a:ext>
            </a:extLst>
          </p:cNvPr>
          <p:cNvSpPr>
            <a:spLocks noGrp="1"/>
          </p:cNvSpPr>
          <p:nvPr>
            <p:ph type="title"/>
          </p:nvPr>
        </p:nvSpPr>
        <p:spPr>
          <a:xfrm>
            <a:off x="838200" y="365125"/>
            <a:ext cx="10515600" cy="1435100"/>
          </a:xfrm>
        </p:spPr>
        <p:txBody>
          <a:bodyPr>
            <a:normAutofit/>
          </a:bodyPr>
          <a:lstStyle/>
          <a:p>
            <a:br>
              <a:rPr lang="en-US" sz="2800" dirty="0">
                <a:solidFill>
                  <a:srgbClr val="0070C0"/>
                </a:solidFill>
              </a:rPr>
            </a:br>
            <a:br>
              <a:rPr lang="en-US" sz="2800" dirty="0">
                <a:solidFill>
                  <a:srgbClr val="0070C0"/>
                </a:solidFill>
              </a:rPr>
            </a:br>
            <a:r>
              <a:rPr lang="en-US" sz="2800" dirty="0">
                <a:solidFill>
                  <a:srgbClr val="0070C0"/>
                </a:solidFill>
              </a:rPr>
              <a:t>Access to the </a:t>
            </a:r>
            <a:r>
              <a:rPr lang="en-US" sz="2800" dirty="0" err="1">
                <a:solidFill>
                  <a:srgbClr val="0070C0"/>
                </a:solidFill>
              </a:rPr>
              <a:t>centre</a:t>
            </a:r>
            <a:endParaRPr lang="en-GB" sz="2800" dirty="0">
              <a:solidFill>
                <a:srgbClr val="0070C0"/>
              </a:solidFill>
            </a:endParaRPr>
          </a:p>
        </p:txBody>
      </p:sp>
      <p:sp>
        <p:nvSpPr>
          <p:cNvPr id="3" name="TextBox 2">
            <a:extLst>
              <a:ext uri="{FF2B5EF4-FFF2-40B4-BE49-F238E27FC236}">
                <a16:creationId xmlns:a16="http://schemas.microsoft.com/office/drawing/2014/main" id="{55CC98DC-0336-4542-8CCF-E2A3C87F7037}"/>
              </a:ext>
            </a:extLst>
          </p:cNvPr>
          <p:cNvSpPr txBox="1"/>
          <p:nvPr/>
        </p:nvSpPr>
        <p:spPr>
          <a:xfrm>
            <a:off x="-8775848" y="2731269"/>
            <a:ext cx="18709711" cy="1805228"/>
          </a:xfrm>
          <a:prstGeom prst="rect">
            <a:avLst/>
          </a:prstGeom>
          <a:noFill/>
        </p:spPr>
        <p:txBody>
          <a:bodyPr wrap="square" rtlCol="0">
            <a:spAutoFit/>
          </a:bodyPr>
          <a:lstStyle/>
          <a:p>
            <a:r>
              <a:rPr lang="en-US" dirty="0"/>
              <a:t>Taxi </a:t>
            </a:r>
          </a:p>
          <a:p>
            <a:r>
              <a:rPr lang="en-US" dirty="0" err="1"/>
              <a:t>ElectricPoolCars</a:t>
            </a:r>
            <a:endParaRPr lang="en-US" dirty="0"/>
          </a:p>
          <a:p>
            <a:r>
              <a:rPr lang="en-US" dirty="0"/>
              <a:t>Options</a:t>
            </a:r>
          </a:p>
          <a:p>
            <a:r>
              <a:rPr lang="en-US" dirty="0" err="1"/>
              <a:t>SecuritynotBouncers</a:t>
            </a:r>
            <a:endParaRPr lang="en-US" dirty="0"/>
          </a:p>
          <a:p>
            <a:r>
              <a:rPr lang="en-US" dirty="0"/>
              <a:t>Welcoming</a:t>
            </a:r>
          </a:p>
          <a:p>
            <a:r>
              <a:rPr lang="en-US" dirty="0" err="1"/>
              <a:t>FreeBus</a:t>
            </a:r>
            <a:endParaRPr lang="en-GB" dirty="0"/>
          </a:p>
        </p:txBody>
      </p:sp>
      <p:pic>
        <p:nvPicPr>
          <p:cNvPr id="1026" name="Picture 2" descr="Word Cloud">
            <a:extLst>
              <a:ext uri="{FF2B5EF4-FFF2-40B4-BE49-F238E27FC236}">
                <a16:creationId xmlns:a16="http://schemas.microsoft.com/office/drawing/2014/main" id="{074CBA31-E6F8-421B-B42D-6E61DD9E5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744" y="2089959"/>
            <a:ext cx="3568320" cy="3568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C2E04C-5528-4674-B0CE-212114A5B66B}"/>
              </a:ext>
            </a:extLst>
          </p:cNvPr>
          <p:cNvSpPr txBox="1"/>
          <p:nvPr/>
        </p:nvSpPr>
        <p:spPr>
          <a:xfrm>
            <a:off x="5745707" y="2210937"/>
            <a:ext cx="5268036" cy="1754326"/>
          </a:xfrm>
          <a:prstGeom prst="rect">
            <a:avLst/>
          </a:prstGeom>
          <a:noFill/>
        </p:spPr>
        <p:txBody>
          <a:bodyPr wrap="square" rtlCol="0">
            <a:spAutoFit/>
          </a:bodyPr>
          <a:lstStyle/>
          <a:p>
            <a:r>
              <a:rPr lang="en-US" dirty="0"/>
              <a:t>‘’The </a:t>
            </a:r>
            <a:r>
              <a:rPr lang="en-US" dirty="0" err="1"/>
              <a:t>centre</a:t>
            </a:r>
            <a:r>
              <a:rPr lang="en-US" dirty="0"/>
              <a:t> should be 24/7 available for all with lots of options, calling up, texting, being referred, an outreach service, paid taxi service. Then whatever the case the first person they see should be very welcoming, approachable and trained. It is having lots of options’’  </a:t>
            </a:r>
            <a:r>
              <a:rPr lang="en-US" dirty="0">
                <a:solidFill>
                  <a:srgbClr val="FF0000"/>
                </a:solidFill>
              </a:rPr>
              <a:t>Participant theme session 1</a:t>
            </a:r>
            <a:endParaRPr lang="en-GB" dirty="0">
              <a:solidFill>
                <a:srgbClr val="FF0000"/>
              </a:solidFill>
            </a:endParaRPr>
          </a:p>
        </p:txBody>
      </p:sp>
    </p:spTree>
    <p:extLst>
      <p:ext uri="{BB962C8B-B14F-4D97-AF65-F5344CB8AC3E}">
        <p14:creationId xmlns:p14="http://schemas.microsoft.com/office/powerpoint/2010/main" val="68333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kc-powerpoint.officeapps.live.com/pods/GetClipboardImage.ashx?Id=5cce1205-db24-4634-8969-0533ac4fe97a&amp;DC=GUK3&amp;pkey=11098f28-4639-45e2-85bd-20987b9d7f19&amp;wdwaccluster=GUK3">
            <a:extLst>
              <a:ext uri="{FF2B5EF4-FFF2-40B4-BE49-F238E27FC236}">
                <a16:creationId xmlns:a16="http://schemas.microsoft.com/office/drawing/2014/main" id="{D196104E-E5DA-458C-8D02-F7BC63BC5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950" y="1509204"/>
            <a:ext cx="8646850" cy="466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3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4BE4-1632-4CF2-A8E0-F2D1C4BD263F}"/>
              </a:ext>
            </a:extLst>
          </p:cNvPr>
          <p:cNvSpPr>
            <a:spLocks noGrp="1"/>
          </p:cNvSpPr>
          <p:nvPr>
            <p:ph type="title"/>
          </p:nvPr>
        </p:nvSpPr>
        <p:spPr/>
        <p:txBody>
          <a:bodyPr/>
          <a:lstStyle/>
          <a:p>
            <a:br>
              <a:rPr lang="en-US" dirty="0"/>
            </a:br>
            <a:br>
              <a:rPr lang="en-US" dirty="0"/>
            </a:br>
            <a:r>
              <a:rPr lang="en-US" dirty="0">
                <a:solidFill>
                  <a:srgbClr val="0070C0"/>
                </a:solidFill>
              </a:rPr>
              <a:t>Services</a:t>
            </a:r>
            <a:endParaRPr lang="en-GB" dirty="0">
              <a:solidFill>
                <a:srgbClr val="0070C0"/>
              </a:solidFill>
            </a:endParaRPr>
          </a:p>
        </p:txBody>
      </p:sp>
      <p:sp>
        <p:nvSpPr>
          <p:cNvPr id="3" name="Content Placeholder 2">
            <a:extLst>
              <a:ext uri="{FF2B5EF4-FFF2-40B4-BE49-F238E27FC236}">
                <a16:creationId xmlns:a16="http://schemas.microsoft.com/office/drawing/2014/main" id="{B2FE20A2-4193-499C-B0EA-3E601085D57D}"/>
              </a:ext>
            </a:extLst>
          </p:cNvPr>
          <p:cNvSpPr>
            <a:spLocks noGrp="1"/>
          </p:cNvSpPr>
          <p:nvPr>
            <p:ph idx="1"/>
          </p:nvPr>
        </p:nvSpPr>
        <p:spPr>
          <a:xfrm>
            <a:off x="838200" y="1825625"/>
            <a:ext cx="10515600" cy="8090892"/>
          </a:xfrm>
        </p:spPr>
        <p:txBody>
          <a:bodyPr/>
          <a:lstStyle/>
          <a:p>
            <a:pPr marL="0" indent="0">
              <a:buNone/>
            </a:pPr>
            <a:r>
              <a:rPr lang="en-US" dirty="0"/>
              <a:t>What services and people should be provided by the Centre? </a:t>
            </a:r>
          </a:p>
          <a:p>
            <a:pPr marL="0" indent="0">
              <a:buNone/>
            </a:pPr>
            <a:endParaRPr lang="en-US" dirty="0"/>
          </a:p>
          <a:p>
            <a:pPr marL="0" indent="0" algn="ctr">
              <a:buNone/>
            </a:pPr>
            <a:endParaRPr lang="en-US" dirty="0"/>
          </a:p>
          <a:p>
            <a:pPr marL="0" indent="0">
              <a:buNone/>
            </a:pPr>
            <a:endParaRPr lang="en-US" dirty="0"/>
          </a:p>
          <a:p>
            <a:pPr marL="0" indent="0" algn="ctr">
              <a:buNone/>
            </a:pPr>
            <a:endParaRPr lang="en-GB" dirty="0"/>
          </a:p>
        </p:txBody>
      </p:sp>
      <p:pic>
        <p:nvPicPr>
          <p:cNvPr id="2052" name="Picture 4" descr="Word Cloud">
            <a:extLst>
              <a:ext uri="{FF2B5EF4-FFF2-40B4-BE49-F238E27FC236}">
                <a16:creationId xmlns:a16="http://schemas.microsoft.com/office/drawing/2014/main" id="{F87DBEDF-D785-4C21-BE08-869D75351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72" y="2653919"/>
            <a:ext cx="4517407" cy="3542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89288F-12A9-451A-8EF3-D200F9EC3896}"/>
              </a:ext>
            </a:extLst>
          </p:cNvPr>
          <p:cNvSpPr txBox="1"/>
          <p:nvPr/>
        </p:nvSpPr>
        <p:spPr>
          <a:xfrm>
            <a:off x="7601802" y="3059667"/>
            <a:ext cx="4026091" cy="2031325"/>
          </a:xfrm>
          <a:prstGeom prst="rect">
            <a:avLst/>
          </a:prstGeom>
          <a:noFill/>
        </p:spPr>
        <p:txBody>
          <a:bodyPr wrap="square" rtlCol="0">
            <a:spAutoFit/>
          </a:bodyPr>
          <a:lstStyle/>
          <a:p>
            <a:r>
              <a:rPr lang="en-US" dirty="0"/>
              <a:t>‘’There should be information that is visible and accessible for all with a mixture of opportunities from complimentary therapies, to work shops on self help skill with people in helping with housing, benefits </a:t>
            </a:r>
            <a:r>
              <a:rPr lang="en-US" dirty="0" err="1"/>
              <a:t>etc</a:t>
            </a:r>
            <a:r>
              <a:rPr lang="en-US" dirty="0">
                <a:solidFill>
                  <a:srgbClr val="FF0000"/>
                </a:solidFill>
              </a:rPr>
              <a:t>’’ Participant themes session 1</a:t>
            </a:r>
            <a:endParaRPr lang="en-GB" dirty="0">
              <a:solidFill>
                <a:srgbClr val="FF0000"/>
              </a:solidFill>
            </a:endParaRPr>
          </a:p>
        </p:txBody>
      </p:sp>
    </p:spTree>
    <p:extLst>
      <p:ext uri="{BB962C8B-B14F-4D97-AF65-F5344CB8AC3E}">
        <p14:creationId xmlns:p14="http://schemas.microsoft.com/office/powerpoint/2010/main" val="347243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78FE-4264-4F83-884A-587993CD751D}"/>
              </a:ext>
            </a:extLst>
          </p:cNvPr>
          <p:cNvSpPr>
            <a:spLocks noGrp="1"/>
          </p:cNvSpPr>
          <p:nvPr>
            <p:ph type="title"/>
          </p:nvPr>
        </p:nvSpPr>
        <p:spPr/>
        <p:txBody>
          <a:bodyPr>
            <a:normAutofit/>
          </a:bodyPr>
          <a:lstStyle/>
          <a:p>
            <a:br>
              <a:rPr lang="en-US" sz="2800" dirty="0">
                <a:solidFill>
                  <a:srgbClr val="0070C0"/>
                </a:solidFill>
              </a:rPr>
            </a:br>
            <a:br>
              <a:rPr lang="en-US" sz="2800" dirty="0">
                <a:solidFill>
                  <a:srgbClr val="0070C0"/>
                </a:solidFill>
              </a:rPr>
            </a:br>
            <a:r>
              <a:rPr lang="en-US" sz="2800" dirty="0">
                <a:solidFill>
                  <a:srgbClr val="0070C0"/>
                </a:solidFill>
              </a:rPr>
              <a:t>People</a:t>
            </a:r>
            <a:endParaRPr lang="en-GB" sz="2800" dirty="0">
              <a:solidFill>
                <a:srgbClr val="0070C0"/>
              </a:solidFill>
            </a:endParaRPr>
          </a:p>
        </p:txBody>
      </p:sp>
      <p:graphicFrame>
        <p:nvGraphicFramePr>
          <p:cNvPr id="5" name="Content Placeholder 4">
            <a:extLst>
              <a:ext uri="{FF2B5EF4-FFF2-40B4-BE49-F238E27FC236}">
                <a16:creationId xmlns:a16="http://schemas.microsoft.com/office/drawing/2014/main" id="{CAED803F-68C0-4DB2-8BBF-4152B0A19F1C}"/>
              </a:ext>
            </a:extLst>
          </p:cNvPr>
          <p:cNvGraphicFramePr>
            <a:graphicFrameLocks noGrp="1"/>
          </p:cNvGraphicFramePr>
          <p:nvPr>
            <p:ph idx="1"/>
            <p:extLst>
              <p:ext uri="{D42A27DB-BD31-4B8C-83A1-F6EECF244321}">
                <p14:modId xmlns:p14="http://schemas.microsoft.com/office/powerpoint/2010/main" val="7282201"/>
              </p:ext>
            </p:extLst>
          </p:nvPr>
        </p:nvGraphicFramePr>
        <p:xfrm>
          <a:off x="838200" y="1787857"/>
          <a:ext cx="10515600" cy="470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FFD7099-CA72-4123-89E1-19AF51D91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525" y="3324367"/>
            <a:ext cx="2420488" cy="2420488"/>
          </a:xfrm>
          <a:prstGeom prst="rect">
            <a:avLst/>
          </a:prstGeom>
        </p:spPr>
      </p:pic>
      <p:sp>
        <p:nvSpPr>
          <p:cNvPr id="8" name="TextBox 7">
            <a:extLst>
              <a:ext uri="{FF2B5EF4-FFF2-40B4-BE49-F238E27FC236}">
                <a16:creationId xmlns:a16="http://schemas.microsoft.com/office/drawing/2014/main" id="{B103E7AE-64A3-41CC-B4AB-02340A006570}"/>
              </a:ext>
            </a:extLst>
          </p:cNvPr>
          <p:cNvSpPr txBox="1"/>
          <p:nvPr/>
        </p:nvSpPr>
        <p:spPr>
          <a:xfrm>
            <a:off x="7417558" y="1570041"/>
            <a:ext cx="4162567" cy="1754326"/>
          </a:xfrm>
          <a:prstGeom prst="rect">
            <a:avLst/>
          </a:prstGeom>
          <a:noFill/>
        </p:spPr>
        <p:txBody>
          <a:bodyPr wrap="square" rtlCol="0">
            <a:spAutoFit/>
          </a:bodyPr>
          <a:lstStyle/>
          <a:p>
            <a:r>
              <a:rPr lang="en-US" dirty="0"/>
              <a:t>‘’There should be a mix of clinical and non clinical staff and clinical staff should wear a uniform. There should be volunteers and people with lived experience but everyone should be fully trained on de-escalation </a:t>
            </a:r>
            <a:r>
              <a:rPr lang="en-US" dirty="0" err="1"/>
              <a:t>e.g</a:t>
            </a:r>
            <a:r>
              <a:rPr lang="en-US" dirty="0"/>
              <a:t>’’ </a:t>
            </a:r>
            <a:r>
              <a:rPr lang="en-US" dirty="0">
                <a:solidFill>
                  <a:srgbClr val="FF0000"/>
                </a:solidFill>
              </a:rPr>
              <a:t>Participant themed session </a:t>
            </a:r>
            <a:endParaRPr lang="en-GB" dirty="0">
              <a:solidFill>
                <a:srgbClr val="FF0000"/>
              </a:solidFill>
            </a:endParaRPr>
          </a:p>
        </p:txBody>
      </p:sp>
    </p:spTree>
    <p:extLst>
      <p:ext uri="{BB962C8B-B14F-4D97-AF65-F5344CB8AC3E}">
        <p14:creationId xmlns:p14="http://schemas.microsoft.com/office/powerpoint/2010/main" val="358399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0F5B7F-D984-4DE4-97DC-8A99ECFB894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EB375D46896847B98C90ED55C86933" ma:contentTypeVersion="13" ma:contentTypeDescription="Create a new document." ma:contentTypeScope="" ma:versionID="aebea9fd74a171d3b15d8cd82747ef2b">
  <xsd:schema xmlns:xsd="http://www.w3.org/2001/XMLSchema" xmlns:xs="http://www.w3.org/2001/XMLSchema" xmlns:p="http://schemas.microsoft.com/office/2006/metadata/properties" xmlns:ns2="f27ecbbe-1d93-47cd-a02b-d34fd5f027ae" xmlns:ns3="4c3348da-75be-437d-96a8-7764a75266d9" targetNamespace="http://schemas.microsoft.com/office/2006/metadata/properties" ma:root="true" ma:fieldsID="91c3c6b1b103927532e8b19dbeacdfe8" ns2:_="" ns3:_="">
    <xsd:import namespace="f27ecbbe-1d93-47cd-a02b-d34fd5f027ae"/>
    <xsd:import namespace="4c3348da-75be-437d-96a8-7764a75266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ecbbe-1d93-47cd-a02b-d34fd5f02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3348da-75be-437d-96a8-7764a75266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01010-0BFB-4A05-B9DC-86555456FB8F}">
  <ds:schemaRef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4c3348da-75be-437d-96a8-7764a75266d9"/>
    <ds:schemaRef ds:uri="f27ecbbe-1d93-47cd-a02b-d34fd5f027a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8D5835-6A5F-42F5-8769-52B8FF8EE70F}">
  <ds:schemaRefs>
    <ds:schemaRef ds:uri="http://schemas.microsoft.com/sharepoint/v3/contenttype/forms"/>
  </ds:schemaRefs>
</ds:datastoreItem>
</file>

<file path=customXml/itemProps3.xml><?xml version="1.0" encoding="utf-8"?>
<ds:datastoreItem xmlns:ds="http://schemas.openxmlformats.org/officeDocument/2006/customXml" ds:itemID="{D9AA208B-99B5-4D80-909E-D55437075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ecbbe-1d93-47cd-a02b-d34fd5f027ae"/>
    <ds:schemaRef ds:uri="4c3348da-75be-437d-96a8-7764a7526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804</Words>
  <Application>Microsoft Office PowerPoint</Application>
  <PresentationFormat>Widescreen</PresentationFormat>
  <Paragraphs>105</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 Light</vt:lpstr>
      <vt:lpstr>Wingdings</vt:lpstr>
      <vt:lpstr>Calibri</vt:lpstr>
      <vt:lpstr>Arial</vt:lpstr>
      <vt:lpstr>Raleway</vt:lpstr>
      <vt:lpstr>Dosis</vt:lpstr>
      <vt:lpstr>Verdana</vt:lpstr>
      <vt:lpstr>Office Theme</vt:lpstr>
      <vt:lpstr> </vt:lpstr>
      <vt:lpstr>WHY DID WE COLLECT/GATHER FEEDBACK?</vt:lpstr>
      <vt:lpstr>Who gave us their ideas?</vt:lpstr>
      <vt:lpstr>    HOW DID WE DO THIS?</vt:lpstr>
      <vt:lpstr>   </vt:lpstr>
      <vt:lpstr>  Access to the centre</vt:lpstr>
      <vt:lpstr>PowerPoint Presentation</vt:lpstr>
      <vt:lpstr>  Services</vt:lpstr>
      <vt:lpstr>  People</vt:lpstr>
      <vt:lpstr>   Building Space/ Physical Environment</vt:lpstr>
      <vt:lpstr>  Building Space/ Physical Environment</vt:lpstr>
      <vt:lpstr>  Emotional Needs</vt:lpstr>
      <vt:lpstr>   Families and Carers</vt:lpstr>
      <vt:lpstr>       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Donoghue</dc:creator>
  <cp:lastModifiedBy>Claire Johnstone</cp:lastModifiedBy>
  <cp:revision>66</cp:revision>
  <dcterms:created xsi:type="dcterms:W3CDTF">2019-12-02T14:25:46Z</dcterms:created>
  <dcterms:modified xsi:type="dcterms:W3CDTF">2022-03-10T10:43:04Z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0x010100E1EB375D46896847B98C90ED55C86933</vt:lpwstr>
  </property>
</Properties>
</file>